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6" r:id="rId2"/>
    <p:sldId id="313" r:id="rId3"/>
    <p:sldId id="281" r:id="rId4"/>
    <p:sldId id="289" r:id="rId5"/>
    <p:sldId id="282" r:id="rId6"/>
    <p:sldId id="283" r:id="rId7"/>
    <p:sldId id="284" r:id="rId8"/>
    <p:sldId id="285" r:id="rId9"/>
    <p:sldId id="264" r:id="rId10"/>
    <p:sldId id="265" r:id="rId11"/>
    <p:sldId id="291" r:id="rId12"/>
    <p:sldId id="266" r:id="rId13"/>
    <p:sldId id="318" r:id="rId14"/>
    <p:sldId id="317" r:id="rId15"/>
    <p:sldId id="267" r:id="rId16"/>
    <p:sldId id="272" r:id="rId17"/>
    <p:sldId id="288" r:id="rId18"/>
    <p:sldId id="280" r:id="rId19"/>
    <p:sldId id="268" r:id="rId20"/>
    <p:sldId id="269" r:id="rId21"/>
    <p:sldId id="315" r:id="rId22"/>
    <p:sldId id="277" r:id="rId23"/>
    <p:sldId id="290" r:id="rId24"/>
    <p:sldId id="292" r:id="rId25"/>
    <p:sldId id="279" r:id="rId26"/>
    <p:sldId id="271"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fang Chen" initials="YC" lastIdx="4" clrIdx="0"/>
  <p:cmAuthor id="1" name="LU Lois" initials="LL" lastIdx="1" clrIdx="1"/>
  <p:cmAuthor id="2" name="Sally Chen" initials="SC"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157D"/>
    <a:srgbClr val="E57E9C"/>
    <a:srgbClr val="4C157D"/>
    <a:srgbClr val="F4D6D6"/>
    <a:srgbClr val="F6E2E3"/>
    <a:srgbClr val="EA809E"/>
    <a:srgbClr val="FF0066"/>
    <a:srgbClr val="D3CEE4"/>
    <a:srgbClr val="51495F"/>
    <a:srgbClr val="E0D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579" autoAdjust="0"/>
  </p:normalViewPr>
  <p:slideViewPr>
    <p:cSldViewPr snapToGrid="0">
      <p:cViewPr varScale="1">
        <p:scale>
          <a:sx n="64" d="100"/>
          <a:sy n="64" d="100"/>
        </p:scale>
        <p:origin x="366" y="78"/>
      </p:cViewPr>
      <p:guideLst>
        <p:guide orient="horz" pos="2160"/>
        <p:guide pos="2880"/>
      </p:guideLst>
    </p:cSldViewPr>
  </p:slideViewPr>
  <p:notesTextViewPr>
    <p:cViewPr>
      <p:scale>
        <a:sx n="1" d="1"/>
        <a:sy n="1" d="1"/>
      </p:scale>
      <p:origin x="0" y="0"/>
    </p:cViewPr>
  </p:notesTextViewPr>
  <p:sorterViewPr>
    <p:cViewPr>
      <p:scale>
        <a:sx n="100" d="100"/>
        <a:sy n="100" d="100"/>
      </p:scale>
      <p:origin x="0" y="3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612103843560351"/>
          <c:y val="1.81423750740337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endParaRPr lang="en-US"/>
        </a:p>
      </c:txPr>
    </c:title>
    <c:autoTitleDeleted val="0"/>
    <c:plotArea>
      <c:layout/>
      <c:pieChart>
        <c:varyColors val="1"/>
        <c:ser>
          <c:idx val="0"/>
          <c:order val="0"/>
          <c:tx>
            <c:strRef>
              <c:f>Sheet1!$B$1</c:f>
              <c:strCache>
                <c:ptCount val="1"/>
                <c:pt idx="0">
                  <c:v>牛奶蛋白过敏症状发生率（%）</c:v>
                </c:pt>
              </c:strCache>
            </c:strRef>
          </c:tx>
          <c:explosion val="1"/>
          <c:dPt>
            <c:idx val="0"/>
            <c:bubble3D val="0"/>
            <c:spPr>
              <a:solidFill>
                <a:srgbClr val="F4D6D6"/>
              </a:solidFill>
              <a:ln w="19050">
                <a:solidFill>
                  <a:schemeClr val="lt1"/>
                </a:solidFill>
              </a:ln>
              <a:effectLst/>
            </c:spPr>
            <c:extLst>
              <c:ext xmlns:c16="http://schemas.microsoft.com/office/drawing/2014/chart" uri="{C3380CC4-5D6E-409C-BE32-E72D297353CC}">
                <c16:uniqueId val="{00000001-3F49-4A5D-AF83-E9F1FC591316}"/>
              </c:ext>
            </c:extLst>
          </c:dPt>
          <c:dPt>
            <c:idx val="1"/>
            <c:bubble3D val="0"/>
            <c:explosion val="10"/>
            <c:spPr>
              <a:solidFill>
                <a:srgbClr val="EA809E"/>
              </a:solidFill>
              <a:ln w="19050">
                <a:solidFill>
                  <a:schemeClr val="lt1"/>
                </a:solidFill>
              </a:ln>
              <a:effectLst/>
            </c:spPr>
            <c:extLst>
              <c:ext xmlns:c16="http://schemas.microsoft.com/office/drawing/2014/chart" uri="{C3380CC4-5D6E-409C-BE32-E72D297353CC}">
                <c16:uniqueId val="{00000003-3F49-4A5D-AF83-E9F1FC591316}"/>
              </c:ext>
            </c:extLst>
          </c:dPt>
          <c:dPt>
            <c:idx val="2"/>
            <c:bubble3D val="0"/>
            <c:spPr>
              <a:solidFill>
                <a:srgbClr val="E0DCEB"/>
              </a:solidFill>
              <a:ln w="19050">
                <a:solidFill>
                  <a:schemeClr val="lt1"/>
                </a:solidFill>
              </a:ln>
              <a:effectLst/>
            </c:spPr>
            <c:extLst>
              <c:ext xmlns:c16="http://schemas.microsoft.com/office/drawing/2014/chart" uri="{C3380CC4-5D6E-409C-BE32-E72D297353CC}">
                <c16:uniqueId val="{00000005-3F49-4A5D-AF83-E9F1FC591316}"/>
              </c:ext>
            </c:extLst>
          </c:dPt>
          <c:dLbls>
            <c:delete val="1"/>
          </c:dLbls>
          <c:cat>
            <c:strRef>
              <c:f>Sheet1!$A$2:$A$4</c:f>
              <c:strCache>
                <c:ptCount val="3"/>
                <c:pt idx="0">
                  <c:v>皮肤症状</c:v>
                </c:pt>
                <c:pt idx="1">
                  <c:v>胃肠道症状</c:v>
                </c:pt>
                <c:pt idx="2">
                  <c:v>呼吸道症状</c:v>
                </c:pt>
              </c:strCache>
            </c:strRef>
          </c:cat>
          <c:val>
            <c:numRef>
              <c:f>Sheet1!$B$2:$B$4</c:f>
              <c:numCache>
                <c:formatCode>General</c:formatCode>
                <c:ptCount val="3"/>
                <c:pt idx="0">
                  <c:v>60</c:v>
                </c:pt>
                <c:pt idx="1">
                  <c:v>55</c:v>
                </c:pt>
                <c:pt idx="2">
                  <c:v>25</c:v>
                </c:pt>
              </c:numCache>
            </c:numRef>
          </c:val>
          <c:extLst>
            <c:ext xmlns:c16="http://schemas.microsoft.com/office/drawing/2014/chart" uri="{C3380CC4-5D6E-409C-BE32-E72D297353CC}">
              <c16:uniqueId val="{00000006-3F49-4A5D-AF83-E9F1FC591316}"/>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1"/>
        <c:txPr>
          <a:bodyPr rot="0" spcFirstLastPara="1" vertOverflow="ellipsis" vert="horz" wrap="square" anchor="ctr" anchorCtr="1"/>
          <a:lstStyle/>
          <a:p>
            <a:pPr>
              <a:defRPr sz="1400" b="1" i="0" u="none" strike="noStrike" kern="1200" baseline="0">
                <a:solidFill>
                  <a:srgbClr val="4C157D"/>
                </a:solidFill>
                <a:latin typeface="微软雅黑" panose="020B0503020204020204" pitchFamily="34" charset="-122"/>
                <a:ea typeface="微软雅黑" panose="020B0503020204020204" pitchFamily="34" charset="-122"/>
                <a:cs typeface="+mn-cs"/>
              </a:defRPr>
            </a:pPr>
            <a:endParaRPr lang="en-US"/>
          </a:p>
        </c:txPr>
      </c:legendEntry>
      <c:layout>
        <c:manualLayout>
          <c:xMode val="edge"/>
          <c:yMode val="edge"/>
          <c:x val="0.67744211297593204"/>
          <c:y val="0.45135829247965692"/>
          <c:w val="0.24848271486379603"/>
          <c:h val="0.2355820259633101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微软雅黑" panose="020B0503020204020204" pitchFamily="34" charset="-122"/>
          <a:ea typeface="微软雅黑" panose="020B0503020204020204" pitchFamily="34" charset="-122"/>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A2EA5-52D9-43A6-83F6-AFF8ED6377B6}" type="datetimeFigureOut">
              <a:rPr lang="zh-CN" altLang="en-US" smtClean="0"/>
              <a:pPr/>
              <a:t>2018/12/24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6CBCB-C956-47FD-8988-A9CA2E3D1A3E}" type="slidenum">
              <a:rPr lang="zh-CN" altLang="en-US" smtClean="0"/>
              <a:pPr/>
              <a:t>‹#›</a:t>
            </a:fld>
            <a:endParaRPr lang="zh-CN" altLang="en-US"/>
          </a:p>
        </p:txBody>
      </p:sp>
    </p:spTree>
    <p:extLst>
      <p:ext uri="{BB962C8B-B14F-4D97-AF65-F5344CB8AC3E}">
        <p14:creationId xmlns:p14="http://schemas.microsoft.com/office/powerpoint/2010/main" val="82681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微软雅黑" panose="020B0503020204020204" pitchFamily="34" charset="-122"/>
                <a:ea typeface="微软雅黑" panose="020B0503020204020204" pitchFamily="34" charset="-122"/>
              </a:rPr>
              <a:t>2011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婴幼儿食物过敏诊治建议</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中指出</a:t>
            </a:r>
            <a:r>
              <a:rPr lang="en-US" altLang="zh-CN" baseline="30000"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，婴幼儿时期，</a:t>
            </a:r>
            <a:r>
              <a:rPr lang="en-US" altLang="zh-CN" b="1" dirty="0">
                <a:solidFill>
                  <a:srgbClr val="4C157D"/>
                </a:solidFill>
                <a:latin typeface="微软雅黑" panose="020B0503020204020204" pitchFamily="34" charset="-122"/>
                <a:ea typeface="微软雅黑" panose="020B0503020204020204" pitchFamily="34" charset="-122"/>
              </a:rPr>
              <a:t>90</a:t>
            </a:r>
            <a:r>
              <a:rPr lang="zh-CN" altLang="en-US" b="1" dirty="0">
                <a:solidFill>
                  <a:srgbClr val="4C157D"/>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的食物过敏与</a:t>
            </a:r>
            <a:r>
              <a:rPr lang="zh-CN" altLang="en-US" b="1" dirty="0">
                <a:solidFill>
                  <a:srgbClr val="4C157D"/>
                </a:solidFill>
                <a:latin typeface="微软雅黑" panose="020B0503020204020204" pitchFamily="34" charset="-122"/>
                <a:ea typeface="微软雅黑" panose="020B0503020204020204" pitchFamily="34" charset="-122"/>
              </a:rPr>
              <a:t>牛奶</a:t>
            </a:r>
            <a:r>
              <a:rPr lang="zh-CN" altLang="en-US" dirty="0">
                <a:latin typeface="微软雅黑" panose="020B0503020204020204" pitchFamily="34" charset="-122"/>
                <a:ea typeface="微软雅黑" panose="020B0503020204020204" pitchFamily="34" charset="-122"/>
              </a:rPr>
              <a:t>、鸡蛋、大豆、小麦、花生、鱼、虾、坚果类等</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种食物有关；CMPA患病率报道不一，约为</a:t>
            </a:r>
            <a:r>
              <a:rPr lang="zh-CN" altLang="en-US" b="1" dirty="0">
                <a:solidFill>
                  <a:srgbClr val="4C157D"/>
                </a:solidFill>
                <a:latin typeface="微软雅黑" panose="020B0503020204020204" pitchFamily="34" charset="-122"/>
                <a:ea typeface="微软雅黑" panose="020B0503020204020204" pitchFamily="34" charset="-122"/>
              </a:rPr>
              <a:t>2％～7</a:t>
            </a:r>
            <a:r>
              <a:rPr lang="en-US" altLang="zh-CN" b="1" dirty="0">
                <a:solidFill>
                  <a:srgbClr val="4C157D"/>
                </a:solidFill>
                <a:latin typeface="微软雅黑" panose="020B0503020204020204" pitchFamily="34" charset="-122"/>
                <a:ea typeface="微软雅黑" panose="020B0503020204020204" pitchFamily="34" charset="-122"/>
              </a:rPr>
              <a:t>.</a:t>
            </a:r>
            <a:r>
              <a:rPr lang="zh-CN" altLang="en-US" b="1" dirty="0">
                <a:solidFill>
                  <a:srgbClr val="4C157D"/>
                </a:solidFill>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；中国部分城市的研究显示，0～3岁婴幼儿CMPA患病率约为</a:t>
            </a:r>
            <a:r>
              <a:rPr lang="zh-CN" altLang="en-US" b="1" dirty="0">
                <a:solidFill>
                  <a:srgbClr val="4C157D"/>
                </a:solidFill>
                <a:latin typeface="微软雅黑" panose="020B0503020204020204" pitchFamily="34" charset="-122"/>
                <a:ea typeface="微软雅黑" panose="020B0503020204020204" pitchFamily="34" charset="-122"/>
              </a:rPr>
              <a:t>0</a:t>
            </a:r>
            <a:r>
              <a:rPr lang="en-US" altLang="zh-CN" b="1" dirty="0">
                <a:solidFill>
                  <a:srgbClr val="4C157D"/>
                </a:solidFill>
                <a:latin typeface="微软雅黑" panose="020B0503020204020204" pitchFamily="34" charset="-122"/>
                <a:ea typeface="微软雅黑" panose="020B0503020204020204" pitchFamily="34" charset="-122"/>
              </a:rPr>
              <a:t>.</a:t>
            </a:r>
            <a:r>
              <a:rPr lang="zh-CN" altLang="en-US" b="1" dirty="0">
                <a:solidFill>
                  <a:srgbClr val="4C157D"/>
                </a:solidFill>
                <a:latin typeface="微软雅黑" panose="020B0503020204020204" pitchFamily="34" charset="-122"/>
                <a:ea typeface="微软雅黑" panose="020B0503020204020204" pitchFamily="34" charset="-122"/>
              </a:rPr>
              <a:t>83％～3</a:t>
            </a:r>
            <a:r>
              <a:rPr lang="en-US" altLang="zh-CN" b="1" dirty="0">
                <a:solidFill>
                  <a:srgbClr val="4C157D"/>
                </a:solidFill>
                <a:latin typeface="微软雅黑" panose="020B0503020204020204" pitchFamily="34" charset="-122"/>
                <a:ea typeface="微软雅黑" panose="020B0503020204020204" pitchFamily="34" charset="-122"/>
              </a:rPr>
              <a:t>.5</a:t>
            </a:r>
            <a:r>
              <a:rPr lang="zh-CN" altLang="en-US" b="1" dirty="0">
                <a:solidFill>
                  <a:srgbClr val="4C157D"/>
                </a:solidFill>
                <a:latin typeface="微软雅黑" panose="020B0503020204020204" pitchFamily="34" charset="-122"/>
                <a:ea typeface="微软雅黑" panose="020B0503020204020204" pitchFamily="34" charset="-122"/>
              </a:rPr>
              <a:t>％</a:t>
            </a:r>
            <a:r>
              <a:rPr lang="en-US" altLang="zh-CN" baseline="30000" dirty="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28A6CBCB-C956-47FD-8988-A9CA2E3D1A3E}" type="slidenum">
              <a:rPr lang="zh-CN" altLang="en-US" smtClean="0"/>
              <a:pPr/>
              <a:t>3</a:t>
            </a:fld>
            <a:endParaRPr lang="zh-CN" altLang="en-US"/>
          </a:p>
        </p:txBody>
      </p:sp>
    </p:spTree>
    <p:extLst>
      <p:ext uri="{BB962C8B-B14F-4D97-AF65-F5344CB8AC3E}">
        <p14:creationId xmlns:p14="http://schemas.microsoft.com/office/powerpoint/2010/main" val="417993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A6CBCB-C956-47FD-8988-A9CA2E3D1A3E}" type="slidenum">
              <a:rPr lang="zh-CN" altLang="en-US" smtClean="0"/>
              <a:pPr/>
              <a:t>10</a:t>
            </a:fld>
            <a:endParaRPr lang="zh-CN" altLang="en-US"/>
          </a:p>
        </p:txBody>
      </p:sp>
    </p:spTree>
    <p:extLst>
      <p:ext uri="{BB962C8B-B14F-4D97-AF65-F5344CB8AC3E}">
        <p14:creationId xmlns:p14="http://schemas.microsoft.com/office/powerpoint/2010/main" val="285226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氨基酸配方把</a:t>
            </a:r>
            <a:r>
              <a:rPr lang="zh-CN" altLang="en-US" sz="1200" b="1" dirty="0">
                <a:solidFill>
                  <a:srgbClr val="5A2982"/>
                </a:solidFill>
                <a:latin typeface="微软雅黑" panose="020B0503020204020204" pitchFamily="34" charset="-122"/>
                <a:ea typeface="微软雅黑" panose="020B0503020204020204" pitchFamily="34" charset="-122"/>
              </a:rPr>
              <a:t>牛奶蛋白通过工艺转化成了能让过敏宝宝食用的氨基酸</a:t>
            </a:r>
            <a:r>
              <a:rPr lang="zh-CN" altLang="en-US" sz="1200" dirty="0">
                <a:latin typeface="微软雅黑" panose="020B0503020204020204" pitchFamily="34" charset="-122"/>
                <a:ea typeface="微软雅黑" panose="020B0503020204020204" pitchFamily="34" charset="-122"/>
              </a:rPr>
              <a:t>，氨基酸是蛋白质的基本单位，最易被人体吸收并利用。</a:t>
            </a:r>
            <a:endParaRPr lang="en-US"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28A6CBCB-C956-47FD-8988-A9CA2E3D1A3E}" type="slidenum">
              <a:rPr lang="zh-CN" altLang="en-US" smtClean="0"/>
              <a:pPr/>
              <a:t>11</a:t>
            </a:fld>
            <a:endParaRPr lang="zh-CN" altLang="en-US"/>
          </a:p>
        </p:txBody>
      </p:sp>
    </p:spTree>
    <p:extLst>
      <p:ext uri="{BB962C8B-B14F-4D97-AF65-F5344CB8AC3E}">
        <p14:creationId xmlns:p14="http://schemas.microsoft.com/office/powerpoint/2010/main" val="54299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氨基酸配方把</a:t>
            </a:r>
            <a:r>
              <a:rPr lang="zh-CN" altLang="en-US" sz="1200" b="1" dirty="0">
                <a:solidFill>
                  <a:srgbClr val="5A2982"/>
                </a:solidFill>
                <a:latin typeface="微软雅黑" panose="020B0503020204020204" pitchFamily="34" charset="-122"/>
                <a:ea typeface="微软雅黑" panose="020B0503020204020204" pitchFamily="34" charset="-122"/>
              </a:rPr>
              <a:t>牛奶蛋白通过工艺转化成了能让过敏宝宝食用的氨基酸</a:t>
            </a:r>
            <a:r>
              <a:rPr lang="zh-CN" altLang="en-US" sz="1200" dirty="0">
                <a:latin typeface="微软雅黑" panose="020B0503020204020204" pitchFamily="34" charset="-122"/>
                <a:ea typeface="微软雅黑" panose="020B0503020204020204" pitchFamily="34" charset="-122"/>
              </a:rPr>
              <a:t>，氨基酸是蛋白质的基本单位，最易被人体吸收并利用。</a:t>
            </a:r>
            <a:endParaRPr lang="en-US"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28A6CBCB-C956-47FD-8988-A9CA2E3D1A3E}" type="slidenum">
              <a:rPr lang="zh-CN" altLang="en-US" smtClean="0"/>
              <a:pPr/>
              <a:t>12</a:t>
            </a:fld>
            <a:endParaRPr lang="zh-CN" altLang="en-US"/>
          </a:p>
        </p:txBody>
      </p:sp>
    </p:spTree>
    <p:extLst>
      <p:ext uri="{BB962C8B-B14F-4D97-AF65-F5344CB8AC3E}">
        <p14:creationId xmlns:p14="http://schemas.microsoft.com/office/powerpoint/2010/main" val="81977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6CBCB-C956-47FD-8988-A9CA2E3D1A3E}" type="slidenum">
              <a:rPr lang="zh-CN" altLang="en-US" smtClean="0"/>
              <a:pPr/>
              <a:t>16</a:t>
            </a:fld>
            <a:endParaRPr lang="zh-CN" altLang="en-US"/>
          </a:p>
        </p:txBody>
      </p:sp>
    </p:spTree>
    <p:extLst>
      <p:ext uri="{BB962C8B-B14F-4D97-AF65-F5344CB8AC3E}">
        <p14:creationId xmlns:p14="http://schemas.microsoft.com/office/powerpoint/2010/main" val="3942946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9FE514-3284-4557-95DE-A67749C85937}"/>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13A6A80C-EE62-41E6-A560-A161AD64FF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BB56670-D622-4052-AD9F-141FFA5BF786}"/>
              </a:ext>
            </a:extLst>
          </p:cNvPr>
          <p:cNvSpPr>
            <a:spLocks noGrp="1"/>
          </p:cNvSpPr>
          <p:nvPr>
            <p:ph type="dt" sz="half" idx="10"/>
          </p:nvPr>
        </p:nvSpPr>
        <p:spPr/>
        <p:txBody>
          <a:bodyPr/>
          <a:lstStyle/>
          <a:p>
            <a:fld id="{0F3C3E70-85C2-4D3B-94EE-31FF817531F5}" type="datetimeFigureOut">
              <a:rPr lang="zh-CN" altLang="en-US" smtClean="0"/>
              <a:pPr/>
              <a:t>2018/12/24</a:t>
            </a:fld>
            <a:endParaRPr lang="zh-CN" altLang="en-US"/>
          </a:p>
        </p:txBody>
      </p:sp>
      <p:sp>
        <p:nvSpPr>
          <p:cNvPr id="5" name="页脚占位符 4">
            <a:extLst>
              <a:ext uri="{FF2B5EF4-FFF2-40B4-BE49-F238E27FC236}">
                <a16:creationId xmlns:a16="http://schemas.microsoft.com/office/drawing/2014/main" id="{465C75DD-C867-451D-A444-0A74B66046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598F01-8532-4D78-A063-18F6B998ABAE}"/>
              </a:ext>
            </a:extLst>
          </p:cNvPr>
          <p:cNvSpPr>
            <a:spLocks noGrp="1"/>
          </p:cNvSpPr>
          <p:nvPr>
            <p:ph type="sldNum" sz="quarter" idx="12"/>
          </p:nvPr>
        </p:nvSpPr>
        <p:spPr/>
        <p:txBody>
          <a:bodyPr/>
          <a:lstStyle/>
          <a:p>
            <a:fld id="{8DA1B982-292A-41B1-B99B-B9344BBAD9BC}" type="slidenum">
              <a:rPr lang="zh-CN" altLang="en-US" smtClean="0"/>
              <a:pPr/>
              <a:t>‹#›</a:t>
            </a:fld>
            <a:endParaRPr lang="zh-CN" altLang="en-US"/>
          </a:p>
        </p:txBody>
      </p:sp>
      <p:pic>
        <p:nvPicPr>
          <p:cNvPr id="8" name="图片 7">
            <a:extLst>
              <a:ext uri="{FF2B5EF4-FFF2-40B4-BE49-F238E27FC236}">
                <a16:creationId xmlns:a16="http://schemas.microsoft.com/office/drawing/2014/main" id="{5E0E8830-77BE-42A2-B28F-C158012D39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图片 8">
            <a:extLst>
              <a:ext uri="{FF2B5EF4-FFF2-40B4-BE49-F238E27FC236}">
                <a16:creationId xmlns:a16="http://schemas.microsoft.com/office/drawing/2014/main" id="{C6C7B2D6-B0A2-4706-87F5-D045AC8FDF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219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791CF-53CB-4825-9015-B9E65EEB6835}"/>
              </a:ext>
            </a:extLst>
          </p:cNvPr>
          <p:cNvSpPr>
            <a:spLocks noGrp="1"/>
          </p:cNvSpPr>
          <p:nvPr>
            <p:ph type="title"/>
          </p:nvPr>
        </p:nvSpPr>
        <p:spPr>
          <a:xfrm>
            <a:off x="628650" y="365126"/>
            <a:ext cx="7886700" cy="934286"/>
          </a:xfrm>
        </p:spPr>
        <p:txBody>
          <a:bodyPr>
            <a:normAutofit/>
          </a:bodyPr>
          <a:lstStyle>
            <a:lvl1pPr algn="ctr">
              <a:defRPr sz="2100" b="1">
                <a:solidFill>
                  <a:srgbClr val="5A2982"/>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日期占位符 2">
            <a:extLst>
              <a:ext uri="{FF2B5EF4-FFF2-40B4-BE49-F238E27FC236}">
                <a16:creationId xmlns:a16="http://schemas.microsoft.com/office/drawing/2014/main" id="{B814CFA8-A06B-4257-93ED-8AE39A514D11}"/>
              </a:ext>
            </a:extLst>
          </p:cNvPr>
          <p:cNvSpPr>
            <a:spLocks noGrp="1"/>
          </p:cNvSpPr>
          <p:nvPr>
            <p:ph type="dt" sz="half" idx="10"/>
          </p:nvPr>
        </p:nvSpPr>
        <p:spPr/>
        <p:txBody>
          <a:bodyPr/>
          <a:lstStyle/>
          <a:p>
            <a:fld id="{0F3C3E70-85C2-4D3B-94EE-31FF817531F5}" type="datetimeFigureOut">
              <a:rPr lang="zh-CN" altLang="en-US" smtClean="0"/>
              <a:pPr/>
              <a:t>2018/12/24</a:t>
            </a:fld>
            <a:endParaRPr lang="zh-CN" altLang="en-US" dirty="0"/>
          </a:p>
        </p:txBody>
      </p:sp>
      <p:sp>
        <p:nvSpPr>
          <p:cNvPr id="4" name="页脚占位符 3">
            <a:extLst>
              <a:ext uri="{FF2B5EF4-FFF2-40B4-BE49-F238E27FC236}">
                <a16:creationId xmlns:a16="http://schemas.microsoft.com/office/drawing/2014/main" id="{A28AC22F-F337-4A5D-A70C-8B2A1AC7292D}"/>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id="{44C01BA1-03F8-4DBD-B79E-B802D7C40648}"/>
              </a:ext>
            </a:extLst>
          </p:cNvPr>
          <p:cNvSpPr>
            <a:spLocks noGrp="1"/>
          </p:cNvSpPr>
          <p:nvPr>
            <p:ph type="sldNum" sz="quarter" idx="12"/>
          </p:nvPr>
        </p:nvSpPr>
        <p:spPr/>
        <p:txBody>
          <a:bodyPr/>
          <a:lstStyle/>
          <a:p>
            <a:fld id="{8DA1B982-292A-41B1-B99B-B9344BBAD9BC}" type="slidenum">
              <a:rPr lang="zh-CN" altLang="en-US" smtClean="0"/>
              <a:pPr/>
              <a:t>‹#›</a:t>
            </a:fld>
            <a:endParaRPr lang="zh-CN" altLang="en-US" dirty="0"/>
          </a:p>
        </p:txBody>
      </p:sp>
      <p:pic>
        <p:nvPicPr>
          <p:cNvPr id="7" name="图片 6">
            <a:extLst>
              <a:ext uri="{FF2B5EF4-FFF2-40B4-BE49-F238E27FC236}">
                <a16:creationId xmlns:a16="http://schemas.microsoft.com/office/drawing/2014/main" id="{083499BC-84AB-40BE-B2F5-7AF2438AE84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842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D1981AA-F0B7-45CA-BB04-A9C1A13817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9537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10EA902-76A3-42E5-89C8-1AAE99C11B3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DD6BDB0-DE65-402A-81AE-8D4440ADE0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694E94CE-A2BE-4EF2-8100-51F3A7A51EB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微软雅黑" panose="020B0503020204020204" pitchFamily="34" charset="-122"/>
                <a:ea typeface="微软雅黑" panose="020B0503020204020204" pitchFamily="34" charset="-122"/>
              </a:defRPr>
            </a:lvl1pPr>
          </a:lstStyle>
          <a:p>
            <a:fld id="{0F3C3E70-85C2-4D3B-94EE-31FF817531F5}" type="datetimeFigureOut">
              <a:rPr lang="zh-CN" altLang="en-US" smtClean="0"/>
              <a:pPr/>
              <a:t>2018/12/24</a:t>
            </a:fld>
            <a:endParaRPr lang="zh-CN" altLang="en-US" dirty="0"/>
          </a:p>
        </p:txBody>
      </p:sp>
      <p:sp>
        <p:nvSpPr>
          <p:cNvPr id="5" name="页脚占位符 4">
            <a:extLst>
              <a:ext uri="{FF2B5EF4-FFF2-40B4-BE49-F238E27FC236}">
                <a16:creationId xmlns:a16="http://schemas.microsoft.com/office/drawing/2014/main" id="{1A216FB6-39B1-4375-94AE-2C9A684BD2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a:extLst>
              <a:ext uri="{FF2B5EF4-FFF2-40B4-BE49-F238E27FC236}">
                <a16:creationId xmlns:a16="http://schemas.microsoft.com/office/drawing/2014/main" id="{F27699E2-E5CD-42FF-B95F-0ED94B0AB9A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微软雅黑" panose="020B0503020204020204" pitchFamily="34" charset="-122"/>
                <a:ea typeface="微软雅黑" panose="020B0503020204020204" pitchFamily="34" charset="-122"/>
              </a:defRPr>
            </a:lvl1pPr>
          </a:lstStyle>
          <a:p>
            <a:fld id="{8DA1B982-292A-41B1-B99B-B9344BBAD9BC}" type="slidenum">
              <a:rPr lang="zh-CN" altLang="en-US" smtClean="0"/>
              <a:pPr/>
              <a:t>‹#›</a:t>
            </a:fld>
            <a:endParaRPr lang="zh-CN" altLang="en-US" dirty="0"/>
          </a:p>
        </p:txBody>
      </p:sp>
    </p:spTree>
    <p:extLst>
      <p:ext uri="{BB962C8B-B14F-4D97-AF65-F5344CB8AC3E}">
        <p14:creationId xmlns:p14="http://schemas.microsoft.com/office/powerpoint/2010/main" val="144473447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64D0924-0A69-4D88-B86C-43FFBAA5FDFE}"/>
              </a:ext>
            </a:extLst>
          </p:cNvPr>
          <p:cNvSpPr txBox="1"/>
          <p:nvPr/>
        </p:nvSpPr>
        <p:spPr>
          <a:xfrm>
            <a:off x="3609509" y="3117153"/>
            <a:ext cx="5040222" cy="1923604"/>
          </a:xfrm>
          <a:prstGeom prst="rect">
            <a:avLst/>
          </a:prstGeom>
          <a:noFill/>
        </p:spPr>
        <p:txBody>
          <a:bodyPr wrap="square" rtlCol="0">
            <a:spAutoFit/>
          </a:bodyPr>
          <a:lstStyle/>
          <a:p>
            <a:pPr>
              <a:lnSpc>
                <a:spcPct val="150000"/>
              </a:lnSpc>
            </a:pPr>
            <a:r>
              <a:rPr lang="zh-CN" altLang="en-US" sz="4400" b="1" dirty="0">
                <a:solidFill>
                  <a:srgbClr val="E57E9C"/>
                </a:solidFill>
                <a:latin typeface="微软雅黑" panose="020B0503020204020204" pitchFamily="34" charset="-122"/>
                <a:ea typeface="微软雅黑" panose="020B0503020204020204" pitchFamily="34" charset="-122"/>
              </a:rPr>
              <a:t>守护敏宝肠道，</a:t>
            </a:r>
            <a:endParaRPr lang="en-US" altLang="zh-CN" sz="4400" b="1" dirty="0">
              <a:solidFill>
                <a:srgbClr val="E57E9C"/>
              </a:solidFill>
              <a:latin typeface="微软雅黑" panose="020B0503020204020204" pitchFamily="34" charset="-122"/>
              <a:ea typeface="微软雅黑" panose="020B0503020204020204" pitchFamily="34" charset="-122"/>
            </a:endParaRPr>
          </a:p>
          <a:p>
            <a:r>
              <a:rPr lang="zh-CN" altLang="en-US" sz="700" b="1" dirty="0">
                <a:solidFill>
                  <a:srgbClr val="E57E9C"/>
                </a:solidFill>
                <a:latin typeface="微软雅黑" panose="020B0503020204020204" pitchFamily="34" charset="-122"/>
                <a:ea typeface="微软雅黑" panose="020B0503020204020204" pitchFamily="34" charset="-122"/>
              </a:rPr>
              <a:t>      </a:t>
            </a:r>
            <a:endParaRPr lang="en-US" altLang="zh-CN" sz="700" b="1" dirty="0">
              <a:solidFill>
                <a:srgbClr val="E57E9C"/>
              </a:solidFill>
              <a:latin typeface="微软雅黑" panose="020B0503020204020204" pitchFamily="34" charset="-122"/>
              <a:ea typeface="微软雅黑" panose="020B0503020204020204" pitchFamily="34" charset="-122"/>
            </a:endParaRPr>
          </a:p>
          <a:p>
            <a:r>
              <a:rPr lang="zh-CN" altLang="en-US" sz="4400" b="1" dirty="0">
                <a:solidFill>
                  <a:srgbClr val="E57E9C"/>
                </a:solidFill>
                <a:latin typeface="微软雅黑" panose="020B0503020204020204" pitchFamily="34" charset="-122"/>
                <a:ea typeface="微软雅黑" panose="020B0503020204020204" pitchFamily="34" charset="-122"/>
              </a:rPr>
              <a:t>      攻克过敏难关</a:t>
            </a:r>
            <a:endParaRPr lang="en-US" altLang="zh-CN" sz="4400" b="1" dirty="0">
              <a:solidFill>
                <a:srgbClr val="E57E9C"/>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13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327170-3470-4C8F-A68D-7E8AF84F4AE0}"/>
              </a:ext>
            </a:extLst>
          </p:cNvPr>
          <p:cNvSpPr>
            <a:spLocks noGrp="1"/>
          </p:cNvSpPr>
          <p:nvPr>
            <p:ph type="title"/>
          </p:nvPr>
        </p:nvSpPr>
        <p:spPr/>
        <p:txBody>
          <a:bodyPr>
            <a:normAutofit/>
          </a:bodyPr>
          <a:lstStyle/>
          <a:p>
            <a:r>
              <a:rPr lang="zh-CN" altLang="en-US" sz="2800" dirty="0"/>
              <a:t>诊断期间需要回避牛奶蛋白的摄入</a:t>
            </a:r>
          </a:p>
        </p:txBody>
      </p:sp>
      <p:sp>
        <p:nvSpPr>
          <p:cNvPr id="3" name="文本框 2">
            <a:extLst>
              <a:ext uri="{FF2B5EF4-FFF2-40B4-BE49-F238E27FC236}">
                <a16:creationId xmlns:a16="http://schemas.microsoft.com/office/drawing/2014/main" id="{751CDA9D-52B2-440C-9411-C96187F8FAA9}"/>
              </a:ext>
            </a:extLst>
          </p:cNvPr>
          <p:cNvSpPr txBox="1"/>
          <p:nvPr/>
        </p:nvSpPr>
        <p:spPr>
          <a:xfrm>
            <a:off x="917136" y="1235554"/>
            <a:ext cx="7598214" cy="2169825"/>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当宝宝出现</a:t>
            </a:r>
            <a:r>
              <a:rPr lang="zh-CN" altLang="en-US" b="1" dirty="0">
                <a:solidFill>
                  <a:srgbClr val="4C157D"/>
                </a:solidFill>
                <a:latin typeface="微软雅黑" panose="020B0503020204020204" pitchFamily="34" charset="-122"/>
                <a:ea typeface="微软雅黑" panose="020B0503020204020204" pitchFamily="34" charset="-122"/>
              </a:rPr>
              <a:t>反复反流、呕吐腹泻、便秘、便血</a:t>
            </a:r>
            <a:r>
              <a:rPr lang="zh-CN" altLang="en-US" dirty="0">
                <a:latin typeface="微软雅黑" panose="020B0503020204020204" pitchFamily="34" charset="-122"/>
                <a:ea typeface="微软雅黑" panose="020B0503020204020204" pitchFamily="34" charset="-122"/>
              </a:rPr>
              <a:t>等症状时，提示可能存在</a:t>
            </a:r>
            <a:r>
              <a:rPr lang="zh-CN" altLang="en-US" b="1" dirty="0">
                <a:solidFill>
                  <a:srgbClr val="4C157D"/>
                </a:solidFill>
                <a:latin typeface="微软雅黑" panose="020B0503020204020204" pitchFamily="34" charset="-122"/>
                <a:ea typeface="微软雅黑" panose="020B0503020204020204" pitchFamily="34" charset="-122"/>
              </a:rPr>
              <a:t>牛奶蛋白过敏</a:t>
            </a:r>
            <a:r>
              <a:rPr lang="zh-CN" altLang="en-US" dirty="0">
                <a:latin typeface="微软雅黑" panose="020B0503020204020204" pitchFamily="34" charset="-122"/>
                <a:ea typeface="微软雅黑" panose="020B0503020204020204" pitchFamily="34" charset="-122"/>
              </a:rPr>
              <a:t>，此时宝宝的</a:t>
            </a:r>
            <a:r>
              <a:rPr lang="zh-CN" altLang="en-US" b="1" dirty="0">
                <a:solidFill>
                  <a:srgbClr val="4C157D"/>
                </a:solidFill>
                <a:latin typeface="微软雅黑" panose="020B0503020204020204" pitchFamily="34" charset="-122"/>
                <a:ea typeface="微软雅黑" panose="020B0503020204020204" pitchFamily="34" charset="-122"/>
              </a:rPr>
              <a:t>肠道非常脆弱</a:t>
            </a:r>
            <a:r>
              <a:rPr lang="en-US" altLang="zh-CN" baseline="30000"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，需要</a:t>
            </a:r>
            <a:r>
              <a:rPr lang="zh-CN" altLang="en-US" b="1" dirty="0">
                <a:solidFill>
                  <a:srgbClr val="48157D"/>
                </a:solidFill>
                <a:latin typeface="微软雅黑" panose="020B0503020204020204" pitchFamily="34" charset="-122"/>
                <a:ea typeface="微软雅黑" panose="020B0503020204020204" pitchFamily="34" charset="-122"/>
              </a:rPr>
              <a:t>在医生指导下</a:t>
            </a:r>
            <a:r>
              <a:rPr lang="zh-CN" altLang="en-US" dirty="0">
                <a:latin typeface="微软雅黑" panose="020B0503020204020204" pitchFamily="34" charset="-122"/>
                <a:ea typeface="微软雅黑" panose="020B0503020204020204" pitchFamily="34" charset="-122"/>
              </a:rPr>
              <a:t>及时回避牛奶蛋白摄入</a:t>
            </a:r>
            <a:endParaRPr lang="en-US" altLang="zh-CN" dirty="0">
              <a:latin typeface="微软雅黑" panose="020B0503020204020204" pitchFamily="34" charset="-122"/>
              <a:ea typeface="微软雅黑" panose="020B0503020204020204" pitchFamily="34" charset="-122"/>
            </a:endParaRPr>
          </a:p>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建议此时妈妈及时带宝宝就医，根据宝宝的不同情况</a:t>
            </a:r>
            <a:r>
              <a:rPr lang="zh-CN" altLang="en-US" b="1" dirty="0">
                <a:solidFill>
                  <a:srgbClr val="4C157D"/>
                </a:solidFill>
                <a:latin typeface="微软雅黑" panose="020B0503020204020204" pitchFamily="34" charset="-122"/>
                <a:ea typeface="微软雅黑" panose="020B0503020204020204" pitchFamily="34" charset="-122"/>
              </a:rPr>
              <a:t>遵医嘱</a:t>
            </a:r>
            <a:r>
              <a:rPr lang="zh-CN" altLang="en-US" dirty="0">
                <a:latin typeface="微软雅黑" panose="020B0503020204020204" pitchFamily="34" charset="-122"/>
                <a:ea typeface="微软雅黑" panose="020B0503020204020204" pitchFamily="34" charset="-122"/>
              </a:rPr>
              <a:t>选择不同的牛奶蛋白回避路径</a:t>
            </a:r>
            <a:r>
              <a:rPr lang="en-US" altLang="zh-CN" baseline="30000"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p>
        </p:txBody>
      </p:sp>
      <p:grpSp>
        <p:nvGrpSpPr>
          <p:cNvPr id="21" name="组合 20">
            <a:extLst>
              <a:ext uri="{FF2B5EF4-FFF2-40B4-BE49-F238E27FC236}">
                <a16:creationId xmlns:a16="http://schemas.microsoft.com/office/drawing/2014/main" id="{5A100E00-75CD-4B18-A5FF-C4847FFEC260}"/>
              </a:ext>
            </a:extLst>
          </p:cNvPr>
          <p:cNvGrpSpPr/>
          <p:nvPr/>
        </p:nvGrpSpPr>
        <p:grpSpPr>
          <a:xfrm>
            <a:off x="848038" y="4008161"/>
            <a:ext cx="1220647" cy="1411368"/>
            <a:chOff x="1278812" y="3279782"/>
            <a:chExt cx="1220647" cy="1411368"/>
          </a:xfrm>
        </p:grpSpPr>
        <p:grpSp>
          <p:nvGrpSpPr>
            <p:cNvPr id="16" name="组合 15">
              <a:extLst>
                <a:ext uri="{FF2B5EF4-FFF2-40B4-BE49-F238E27FC236}">
                  <a16:creationId xmlns:a16="http://schemas.microsoft.com/office/drawing/2014/main" id="{519D2D1D-3914-47EC-B8F5-38E84419AEA8}"/>
                </a:ext>
              </a:extLst>
            </p:cNvPr>
            <p:cNvGrpSpPr/>
            <p:nvPr/>
          </p:nvGrpSpPr>
          <p:grpSpPr>
            <a:xfrm>
              <a:off x="1387205" y="3279782"/>
              <a:ext cx="945000" cy="945000"/>
              <a:chOff x="1423416" y="3300808"/>
              <a:chExt cx="1594202" cy="1594202"/>
            </a:xfrm>
            <a:solidFill>
              <a:srgbClr val="4C157D"/>
            </a:solidFill>
          </p:grpSpPr>
          <p:sp>
            <p:nvSpPr>
              <p:cNvPr id="4" name="椭圆 3">
                <a:extLst>
                  <a:ext uri="{FF2B5EF4-FFF2-40B4-BE49-F238E27FC236}">
                    <a16:creationId xmlns:a16="http://schemas.microsoft.com/office/drawing/2014/main" id="{B402FAC0-29C6-499E-9887-50462AA02DAB}"/>
                  </a:ext>
                </a:extLst>
              </p:cNvPr>
              <p:cNvSpPr/>
              <p:nvPr/>
            </p:nvSpPr>
            <p:spPr>
              <a:xfrm>
                <a:off x="1423416" y="3300808"/>
                <a:ext cx="1594202" cy="15942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sym typeface="Helvetica Light"/>
                </a:endParaRPr>
              </a:p>
            </p:txBody>
          </p:sp>
          <p:pic>
            <p:nvPicPr>
              <p:cNvPr id="5" name="图片 4">
                <a:extLst>
                  <a:ext uri="{FF2B5EF4-FFF2-40B4-BE49-F238E27FC236}">
                    <a16:creationId xmlns:a16="http://schemas.microsoft.com/office/drawing/2014/main" id="{6721173A-97C3-4E95-8798-9E514111FCD2}"/>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779368" y="3656760"/>
                <a:ext cx="882298" cy="882298"/>
              </a:xfrm>
              <a:prstGeom prst="rect">
                <a:avLst/>
              </a:prstGeom>
              <a:grpFill/>
            </p:spPr>
          </p:pic>
        </p:grpSp>
        <p:sp>
          <p:nvSpPr>
            <p:cNvPr id="10" name="文本框 9">
              <a:extLst>
                <a:ext uri="{FF2B5EF4-FFF2-40B4-BE49-F238E27FC236}">
                  <a16:creationId xmlns:a16="http://schemas.microsoft.com/office/drawing/2014/main" id="{DC80D0AF-9B61-4108-A4FD-87321F1EBCFC}"/>
                </a:ext>
              </a:extLst>
            </p:cNvPr>
            <p:cNvSpPr txBox="1"/>
            <p:nvPr/>
          </p:nvSpPr>
          <p:spPr>
            <a:xfrm>
              <a:off x="1278812" y="4352596"/>
              <a:ext cx="1220647" cy="338554"/>
            </a:xfrm>
            <a:prstGeom prst="rect">
              <a:avLst/>
            </a:prstGeom>
            <a:noFill/>
          </p:spPr>
          <p:txBody>
            <a:bodyPr wrap="square" rtlCol="0">
              <a:spAutoFit/>
            </a:bodyPr>
            <a:lstStyle/>
            <a:p>
              <a:pPr algn="ct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母乳喂养</a:t>
              </a:r>
            </a:p>
          </p:txBody>
        </p:sp>
      </p:grpSp>
      <p:sp>
        <p:nvSpPr>
          <p:cNvPr id="13" name="文本框 12">
            <a:extLst>
              <a:ext uri="{FF2B5EF4-FFF2-40B4-BE49-F238E27FC236}">
                <a16:creationId xmlns:a16="http://schemas.microsoft.com/office/drawing/2014/main" id="{D2878113-2AAF-4F5C-AC1E-3ED4A7B95E0A}"/>
              </a:ext>
            </a:extLst>
          </p:cNvPr>
          <p:cNvSpPr txBox="1"/>
          <p:nvPr/>
        </p:nvSpPr>
        <p:spPr>
          <a:xfrm>
            <a:off x="1980507" y="3739614"/>
            <a:ext cx="2535658" cy="1938992"/>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Helvetica Light"/>
              </a:rPr>
              <a:t>可以继续母乳喂养</a:t>
            </a:r>
            <a:endParaRPr lang="en-US" altLang="zh-CN" sz="1600" dirty="0">
              <a:latin typeface="微软雅黑" panose="020B0503020204020204" pitchFamily="34" charset="-122"/>
              <a:ea typeface="微软雅黑" panose="020B0503020204020204" pitchFamily="34" charset="-122"/>
              <a:sym typeface="Helvetica Light"/>
            </a:endParaRPr>
          </a:p>
          <a:p>
            <a:pPr marL="214313" indent="-214313">
              <a:lnSpc>
                <a:spcPct val="150000"/>
              </a:lnSpc>
              <a:buFont typeface="Arial" panose="020B0604020202020204" pitchFamily="34" charset="0"/>
              <a:buChar char="•"/>
            </a:pP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妈妈回避牛奶及其制品</a:t>
            </a:r>
            <a:r>
              <a:rPr lang="en-US" altLang="zh-CN" sz="1600" b="1" dirty="0">
                <a:solidFill>
                  <a:srgbClr val="4C157D"/>
                </a:solidFill>
                <a:latin typeface="微软雅黑" panose="020B0503020204020204" pitchFamily="34" charset="-122"/>
                <a:ea typeface="微软雅黑" panose="020B0503020204020204" pitchFamily="34" charset="-122"/>
                <a:sym typeface="Helvetica Light"/>
              </a:rPr>
              <a:t>2~4</a:t>
            </a: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周</a:t>
            </a:r>
            <a:endParaRPr lang="en-US" altLang="zh-CN" sz="1600" b="1" dirty="0">
              <a:solidFill>
                <a:srgbClr val="4C157D"/>
              </a:solidFill>
              <a:latin typeface="微软雅黑" panose="020B0503020204020204" pitchFamily="34" charset="-122"/>
              <a:ea typeface="微软雅黑" panose="020B0503020204020204" pitchFamily="34" charset="-122"/>
              <a:sym typeface="Helvetica Light"/>
            </a:endParaRPr>
          </a:p>
          <a:p>
            <a:pPr marL="214313" indent="-214313">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Helvetica Light"/>
              </a:rPr>
              <a:t>每日保证</a:t>
            </a: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钙和维生素</a:t>
            </a:r>
            <a:r>
              <a:rPr lang="en-US" altLang="zh-CN" sz="1600" b="1" dirty="0">
                <a:solidFill>
                  <a:srgbClr val="4C157D"/>
                </a:solidFill>
                <a:latin typeface="微软雅黑" panose="020B0503020204020204" pitchFamily="34" charset="-122"/>
                <a:ea typeface="微软雅黑" panose="020B0503020204020204" pitchFamily="34" charset="-122"/>
                <a:sym typeface="Helvetica Light"/>
              </a:rPr>
              <a:t>D</a:t>
            </a: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的摄入</a:t>
            </a:r>
          </a:p>
        </p:txBody>
      </p:sp>
      <p:sp>
        <p:nvSpPr>
          <p:cNvPr id="14" name="文本框 13">
            <a:extLst>
              <a:ext uri="{FF2B5EF4-FFF2-40B4-BE49-F238E27FC236}">
                <a16:creationId xmlns:a16="http://schemas.microsoft.com/office/drawing/2014/main" id="{88E90DDC-A02D-4C4D-AB40-3EF644686B77}"/>
              </a:ext>
            </a:extLst>
          </p:cNvPr>
          <p:cNvSpPr txBox="1"/>
          <p:nvPr/>
        </p:nvSpPr>
        <p:spPr>
          <a:xfrm>
            <a:off x="6000370" y="3739614"/>
            <a:ext cx="2187199" cy="1938992"/>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Helvetica Light"/>
              </a:rPr>
              <a:t>回避牛奶及其制品</a:t>
            </a:r>
            <a:endParaRPr lang="en-US" altLang="zh-CN" sz="1600" dirty="0">
              <a:latin typeface="微软雅黑" panose="020B0503020204020204" pitchFamily="34" charset="-122"/>
              <a:ea typeface="微软雅黑" panose="020B0503020204020204" pitchFamily="34" charset="-122"/>
              <a:sym typeface="Helvetica Light"/>
            </a:endParaRPr>
          </a:p>
          <a:p>
            <a:pPr marL="214313" indent="-214313">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Helvetica Light"/>
              </a:rPr>
              <a:t>在医生指导下喂养</a:t>
            </a: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氨基酸配方奶</a:t>
            </a:r>
            <a:r>
              <a:rPr lang="en-US" altLang="zh-CN" sz="1600" b="1" dirty="0">
                <a:solidFill>
                  <a:srgbClr val="4C157D"/>
                </a:solidFill>
                <a:latin typeface="微软雅黑" panose="020B0503020204020204" pitchFamily="34" charset="-122"/>
                <a:ea typeface="微软雅黑" panose="020B0503020204020204" pitchFamily="34" charset="-122"/>
                <a:sym typeface="Helvetica Light"/>
              </a:rPr>
              <a:t>2~4</a:t>
            </a: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周</a:t>
            </a:r>
            <a:endParaRPr lang="en-US" altLang="zh-CN" sz="1600" b="1" dirty="0">
              <a:solidFill>
                <a:srgbClr val="4C157D"/>
              </a:solidFill>
              <a:latin typeface="微软雅黑" panose="020B0503020204020204" pitchFamily="34" charset="-122"/>
              <a:ea typeface="微软雅黑" panose="020B0503020204020204" pitchFamily="34" charset="-122"/>
              <a:sym typeface="Helvetica Light"/>
            </a:endParaRPr>
          </a:p>
          <a:p>
            <a:pPr marL="214313" indent="-214313">
              <a:lnSpc>
                <a:spcPct val="150000"/>
              </a:lnSpc>
              <a:buFont typeface="Arial" panose="020B0604020202020204" pitchFamily="34" charset="0"/>
              <a:buChar char="•"/>
            </a:pPr>
            <a:endParaRPr lang="zh-CN" altLang="en-US" sz="1600" b="1" dirty="0">
              <a:solidFill>
                <a:srgbClr val="4C157D"/>
              </a:solidFill>
              <a:latin typeface="微软雅黑" panose="020B0503020204020204" pitchFamily="34" charset="-122"/>
              <a:ea typeface="微软雅黑" panose="020B0503020204020204" pitchFamily="34" charset="-122"/>
              <a:sym typeface="Helvetica Light"/>
            </a:endParaRPr>
          </a:p>
        </p:txBody>
      </p:sp>
      <p:grpSp>
        <p:nvGrpSpPr>
          <p:cNvPr id="22" name="组合 21">
            <a:extLst>
              <a:ext uri="{FF2B5EF4-FFF2-40B4-BE49-F238E27FC236}">
                <a16:creationId xmlns:a16="http://schemas.microsoft.com/office/drawing/2014/main" id="{7ECC3D67-9CA7-4306-9810-33B66EE0CFD3}"/>
              </a:ext>
            </a:extLst>
          </p:cNvPr>
          <p:cNvGrpSpPr/>
          <p:nvPr/>
        </p:nvGrpSpPr>
        <p:grpSpPr>
          <a:xfrm>
            <a:off x="4806145" y="3989138"/>
            <a:ext cx="1059314" cy="1381041"/>
            <a:chOff x="4704520" y="3310109"/>
            <a:chExt cx="1059314" cy="1381041"/>
          </a:xfrm>
        </p:grpSpPr>
        <p:sp>
          <p:nvSpPr>
            <p:cNvPr id="12" name="文本框 11">
              <a:extLst>
                <a:ext uri="{FF2B5EF4-FFF2-40B4-BE49-F238E27FC236}">
                  <a16:creationId xmlns:a16="http://schemas.microsoft.com/office/drawing/2014/main" id="{55A1B903-5A2F-4326-93D1-08DCACE85181}"/>
                </a:ext>
              </a:extLst>
            </p:cNvPr>
            <p:cNvSpPr txBox="1"/>
            <p:nvPr/>
          </p:nvSpPr>
          <p:spPr>
            <a:xfrm>
              <a:off x="4704520" y="4352596"/>
              <a:ext cx="1059314" cy="338554"/>
            </a:xfrm>
            <a:prstGeom prst="rect">
              <a:avLst/>
            </a:prstGeom>
            <a:noFill/>
          </p:spPr>
          <p:txBody>
            <a:bodyPr wrap="square" rtlCol="0">
              <a:spAutoFit/>
            </a:bodyPr>
            <a:lstStyle/>
            <a:p>
              <a:pPr algn="ct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人工喂养</a:t>
              </a:r>
            </a:p>
          </p:txBody>
        </p:sp>
        <p:grpSp>
          <p:nvGrpSpPr>
            <p:cNvPr id="17" name="组合 16">
              <a:extLst>
                <a:ext uri="{FF2B5EF4-FFF2-40B4-BE49-F238E27FC236}">
                  <a16:creationId xmlns:a16="http://schemas.microsoft.com/office/drawing/2014/main" id="{2B58896B-4418-45AA-A6EA-C937C8F35001}"/>
                </a:ext>
              </a:extLst>
            </p:cNvPr>
            <p:cNvGrpSpPr/>
            <p:nvPr/>
          </p:nvGrpSpPr>
          <p:grpSpPr>
            <a:xfrm>
              <a:off x="4742747" y="3310109"/>
              <a:ext cx="945000" cy="945000"/>
              <a:chOff x="5123129" y="3300808"/>
              <a:chExt cx="1594202" cy="1594202"/>
            </a:xfrm>
            <a:solidFill>
              <a:srgbClr val="4C157D"/>
            </a:solidFill>
          </p:grpSpPr>
          <p:sp>
            <p:nvSpPr>
              <p:cNvPr id="6" name="椭圆 5">
                <a:extLst>
                  <a:ext uri="{FF2B5EF4-FFF2-40B4-BE49-F238E27FC236}">
                    <a16:creationId xmlns:a16="http://schemas.microsoft.com/office/drawing/2014/main" id="{1FC700FE-E8C8-42F7-BC5B-9F9664784AEB}"/>
                  </a:ext>
                </a:extLst>
              </p:cNvPr>
              <p:cNvSpPr/>
              <p:nvPr/>
            </p:nvSpPr>
            <p:spPr>
              <a:xfrm>
                <a:off x="5123129" y="3300808"/>
                <a:ext cx="1594202" cy="15942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sym typeface="Helvetica Light"/>
                </a:endParaRPr>
              </a:p>
            </p:txBody>
          </p:sp>
          <p:pic>
            <p:nvPicPr>
              <p:cNvPr id="8" name="图片 7">
                <a:extLst>
                  <a:ext uri="{FF2B5EF4-FFF2-40B4-BE49-F238E27FC236}">
                    <a16:creationId xmlns:a16="http://schemas.microsoft.com/office/drawing/2014/main" id="{AF9A1CDD-630F-4C44-A596-DE4C5E4F09BF}"/>
                  </a:ext>
                </a:extLst>
              </p:cNvPr>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5479081" y="3656760"/>
                <a:ext cx="882297" cy="882297"/>
              </a:xfrm>
              <a:prstGeom prst="rect">
                <a:avLst/>
              </a:prstGeom>
              <a:grpFill/>
            </p:spPr>
          </p:pic>
        </p:grpSp>
      </p:grpSp>
      <p:sp>
        <p:nvSpPr>
          <p:cNvPr id="19" name="矩形 18">
            <a:extLst>
              <a:ext uri="{FF2B5EF4-FFF2-40B4-BE49-F238E27FC236}">
                <a16:creationId xmlns:a16="http://schemas.microsoft.com/office/drawing/2014/main" id="{3CC079F0-A20C-43FD-A6B4-4BEA399E0069}"/>
              </a:ext>
            </a:extLst>
          </p:cNvPr>
          <p:cNvSpPr/>
          <p:nvPr/>
        </p:nvSpPr>
        <p:spPr>
          <a:xfrm>
            <a:off x="-13511" y="6665495"/>
            <a:ext cx="5704448" cy="215444"/>
          </a:xfrm>
          <a:prstGeom prst="rect">
            <a:avLst/>
          </a:prstGeom>
        </p:spPr>
        <p:txBody>
          <a:bodyPr wrap="square">
            <a:spAutoFit/>
          </a:bodyPr>
          <a:lstStyle/>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sym typeface="Helvetica Light"/>
              </a:rPr>
              <a:t>中华医学会儿科学分会消化学组</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a:t>
            </a:r>
            <a:r>
              <a:rPr lang="zh-CN" altLang="en-US" sz="800" dirty="0">
                <a:solidFill>
                  <a:srgbClr val="4C157D"/>
                </a:solidFill>
                <a:latin typeface="微软雅黑" panose="020B0503020204020204" pitchFamily="34" charset="-122"/>
                <a:ea typeface="微软雅黑" panose="020B0503020204020204" pitchFamily="34" charset="-122"/>
                <a:sym typeface="Helvetica Light"/>
              </a:rPr>
              <a:t>食物过敏相关消化道疾病诊断与管理专家共识</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[J].</a:t>
            </a:r>
            <a:r>
              <a:rPr lang="zh-CN" altLang="en-US" sz="800" dirty="0">
                <a:solidFill>
                  <a:srgbClr val="4C157D"/>
                </a:solidFill>
                <a:latin typeface="微软雅黑" panose="020B0503020204020204" pitchFamily="34" charset="-122"/>
                <a:ea typeface="微软雅黑" panose="020B0503020204020204" pitchFamily="34" charset="-122"/>
                <a:sym typeface="Helvetica Light"/>
              </a:rPr>
              <a:t>中华儿科杂志</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,2017,55(7).</a:t>
            </a:r>
            <a:endParaRPr lang="zh-CN" altLang="en-US" sz="800" dirty="0">
              <a:solidFill>
                <a:srgbClr val="4C157D"/>
              </a:solidFill>
              <a:latin typeface="微软雅黑" panose="020B0503020204020204" pitchFamily="34" charset="-122"/>
              <a:ea typeface="微软雅黑" panose="020B0503020204020204" pitchFamily="34" charset="-122"/>
              <a:sym typeface="Helvetica Light"/>
            </a:endParaRPr>
          </a:p>
        </p:txBody>
      </p:sp>
      <p:sp>
        <p:nvSpPr>
          <p:cNvPr id="24" name="箭头: 五边形 23">
            <a:extLst>
              <a:ext uri="{FF2B5EF4-FFF2-40B4-BE49-F238E27FC236}">
                <a16:creationId xmlns:a16="http://schemas.microsoft.com/office/drawing/2014/main" id="{79938AD1-30FF-4AD0-BCF2-6B7B5EF95E04}"/>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诊断期</a:t>
            </a:r>
          </a:p>
        </p:txBody>
      </p:sp>
    </p:spTree>
    <p:extLst>
      <p:ext uri="{BB962C8B-B14F-4D97-AF65-F5344CB8AC3E}">
        <p14:creationId xmlns:p14="http://schemas.microsoft.com/office/powerpoint/2010/main" val="202081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1B2CF-29F7-4ADF-93AA-BDAB8B181657}"/>
              </a:ext>
            </a:extLst>
          </p:cNvPr>
          <p:cNvSpPr>
            <a:spLocks noGrp="1"/>
          </p:cNvSpPr>
          <p:nvPr>
            <p:ph type="title"/>
          </p:nvPr>
        </p:nvSpPr>
        <p:spPr/>
        <p:txBody>
          <a:bodyPr>
            <a:normAutofit/>
          </a:bodyPr>
          <a:lstStyle/>
          <a:p>
            <a:r>
              <a:rPr lang="zh-CN" altLang="en-US" sz="2800" dirty="0"/>
              <a:t>氨基酸配方奶可作为诊断期间的替代配方</a:t>
            </a:r>
          </a:p>
        </p:txBody>
      </p:sp>
      <p:sp>
        <p:nvSpPr>
          <p:cNvPr id="3" name="矩形 2">
            <a:extLst>
              <a:ext uri="{FF2B5EF4-FFF2-40B4-BE49-F238E27FC236}">
                <a16:creationId xmlns:a16="http://schemas.microsoft.com/office/drawing/2014/main" id="{FEE76A0A-B4F3-494F-B0CF-2641D82C8958}"/>
              </a:ext>
            </a:extLst>
          </p:cNvPr>
          <p:cNvSpPr/>
          <p:nvPr/>
        </p:nvSpPr>
        <p:spPr>
          <a:xfrm>
            <a:off x="645042" y="1298197"/>
            <a:ext cx="7853917" cy="874407"/>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sym typeface="Helvetica Light"/>
              </a:rPr>
              <a:t>针对疑似牛奶蛋白过敏的宝宝，</a:t>
            </a:r>
            <a:r>
              <a:rPr lang="zh-CN" altLang="en-US" b="1" dirty="0">
                <a:solidFill>
                  <a:srgbClr val="48157D"/>
                </a:solidFill>
                <a:latin typeface="微软雅黑" panose="020B0503020204020204" pitchFamily="34" charset="-122"/>
                <a:ea typeface="微软雅黑" panose="020B0503020204020204" pitchFamily="34" charset="-122"/>
                <a:sym typeface="Helvetica Light"/>
              </a:rPr>
              <a:t>医生会建议</a:t>
            </a:r>
            <a:r>
              <a:rPr lang="zh-CN" altLang="en-US" dirty="0">
                <a:latin typeface="微软雅黑" panose="020B0503020204020204" pitchFamily="34" charset="-122"/>
                <a:ea typeface="微软雅黑" panose="020B0503020204020204" pitchFamily="34" charset="-122"/>
                <a:sym typeface="Helvetica Light"/>
              </a:rPr>
              <a:t>选择</a:t>
            </a:r>
            <a:r>
              <a:rPr lang="zh-CN" altLang="en-US" b="1" dirty="0">
                <a:solidFill>
                  <a:srgbClr val="4C157D"/>
                </a:solidFill>
                <a:latin typeface="微软雅黑" panose="020B0503020204020204" pitchFamily="34" charset="-122"/>
                <a:ea typeface="微软雅黑" panose="020B0503020204020204" pitchFamily="34" charset="-122"/>
                <a:sym typeface="Helvetica Light"/>
              </a:rPr>
              <a:t>氨基酸配方粉</a:t>
            </a:r>
            <a:r>
              <a:rPr lang="zh-CN" altLang="en-US" dirty="0">
                <a:latin typeface="微软雅黑" panose="020B0503020204020204" pitchFamily="34" charset="-122"/>
                <a:ea typeface="微软雅黑" panose="020B0503020204020204" pitchFamily="34" charset="-122"/>
                <a:sym typeface="Helvetica Light"/>
              </a:rPr>
              <a:t>作为喂养替代配方</a:t>
            </a:r>
            <a:r>
              <a:rPr lang="en-US" altLang="zh-CN" baseline="30000" dirty="0">
                <a:latin typeface="微软雅黑" panose="020B0503020204020204" pitchFamily="34" charset="-122"/>
                <a:ea typeface="微软雅黑" panose="020B0503020204020204" pitchFamily="34" charset="-122"/>
                <a:sym typeface="Helvetica Light"/>
              </a:rPr>
              <a:t>1</a:t>
            </a:r>
            <a:endParaRPr lang="zh-CN" altLang="en-US" dirty="0">
              <a:latin typeface="微软雅黑" panose="020B0503020204020204" pitchFamily="34" charset="-122"/>
              <a:ea typeface="微软雅黑" panose="020B0503020204020204" pitchFamily="34" charset="-122"/>
              <a:sym typeface="Helvetica Light"/>
            </a:endParaRPr>
          </a:p>
        </p:txBody>
      </p:sp>
      <p:sp>
        <p:nvSpPr>
          <p:cNvPr id="4" name="矩形 3">
            <a:extLst>
              <a:ext uri="{FF2B5EF4-FFF2-40B4-BE49-F238E27FC236}">
                <a16:creationId xmlns:a16="http://schemas.microsoft.com/office/drawing/2014/main" id="{353C2B38-DB1F-43D0-918B-A677586D7C26}"/>
              </a:ext>
            </a:extLst>
          </p:cNvPr>
          <p:cNvSpPr/>
          <p:nvPr/>
        </p:nvSpPr>
        <p:spPr>
          <a:xfrm>
            <a:off x="15081" y="6559961"/>
            <a:ext cx="6470261" cy="338554"/>
          </a:xfrm>
          <a:prstGeom prst="rect">
            <a:avLst/>
          </a:prstGeom>
        </p:spPr>
        <p:txBody>
          <a:bodyPr wrap="square">
            <a:spAutoFit/>
          </a:bodyPr>
          <a:lstStyle/>
          <a:p>
            <a:pPr marL="228600" indent="-228600">
              <a:buAutoNum type="arabicPeriod"/>
            </a:pPr>
            <a:r>
              <a:rPr lang="zh-CN" altLang="en-US" sz="800" dirty="0">
                <a:solidFill>
                  <a:srgbClr val="4C157D"/>
                </a:solidFill>
                <a:latin typeface="微软雅黑" panose="020B0503020204020204" pitchFamily="34" charset="-122"/>
                <a:ea typeface="微软雅黑" panose="020B0503020204020204" pitchFamily="34" charset="-122"/>
                <a:sym typeface="Helvetica Light"/>
              </a:rPr>
              <a:t>中华医学会儿科学分会消化学组</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 </a:t>
            </a:r>
            <a:r>
              <a:rPr lang="zh-CN" altLang="en-US" sz="800" dirty="0">
                <a:solidFill>
                  <a:srgbClr val="4C157D"/>
                </a:solidFill>
                <a:latin typeface="微软雅黑" panose="020B0503020204020204" pitchFamily="34" charset="-122"/>
                <a:ea typeface="微软雅黑" panose="020B0503020204020204" pitchFamily="34" charset="-122"/>
                <a:sym typeface="Helvetica Light"/>
              </a:rPr>
              <a:t>食物过敏相关消化道疾病诊断与管理专家共识</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[J]. </a:t>
            </a:r>
            <a:r>
              <a:rPr lang="zh-CN" altLang="en-US" sz="800" dirty="0">
                <a:solidFill>
                  <a:srgbClr val="4C157D"/>
                </a:solidFill>
                <a:latin typeface="微软雅黑" panose="020B0503020204020204" pitchFamily="34" charset="-122"/>
                <a:ea typeface="微软雅黑" panose="020B0503020204020204" pitchFamily="34" charset="-122"/>
                <a:sym typeface="Helvetica Light"/>
              </a:rPr>
              <a:t>中华儿科杂志</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 2017, 55(7).</a:t>
            </a:r>
          </a:p>
          <a:p>
            <a:pPr marL="228600" indent="-228600">
              <a:buFontTx/>
              <a:buAutoNum type="arabicPeriod"/>
            </a:pPr>
            <a:r>
              <a:rPr lang="en-US" altLang="zh-CN" sz="800" dirty="0" err="1">
                <a:solidFill>
                  <a:srgbClr val="4C157D"/>
                </a:solidFill>
                <a:latin typeface="微软雅黑" panose="020B0503020204020204" pitchFamily="34" charset="-122"/>
                <a:ea typeface="微软雅黑" panose="020B0503020204020204" pitchFamily="34" charset="-122"/>
              </a:rPr>
              <a:t>Latcham</a:t>
            </a:r>
            <a:r>
              <a:rPr lang="en-US" altLang="zh-CN" sz="800" dirty="0">
                <a:solidFill>
                  <a:srgbClr val="4C157D"/>
                </a:solidFill>
                <a:latin typeface="微软雅黑" panose="020B0503020204020204" pitchFamily="34" charset="-122"/>
                <a:ea typeface="微软雅黑" panose="020B0503020204020204" pitchFamily="34" charset="-122"/>
              </a:rPr>
              <a:t> F, Merino F, Lang A, et al. J </a:t>
            </a:r>
            <a:r>
              <a:rPr lang="en-US" altLang="zh-CN" sz="800" dirty="0" err="1">
                <a:solidFill>
                  <a:srgbClr val="4C157D"/>
                </a:solidFill>
                <a:latin typeface="微软雅黑" panose="020B0503020204020204" pitchFamily="34" charset="-122"/>
                <a:ea typeface="微软雅黑" panose="020B0503020204020204" pitchFamily="34" charset="-122"/>
              </a:rPr>
              <a:t>Pediatr</a:t>
            </a:r>
            <a:r>
              <a:rPr lang="en-US" altLang="zh-CN" sz="800" dirty="0">
                <a:solidFill>
                  <a:srgbClr val="4C157D"/>
                </a:solidFill>
                <a:latin typeface="微软雅黑" panose="020B0503020204020204" pitchFamily="34" charset="-122"/>
                <a:ea typeface="微软雅黑" panose="020B0503020204020204" pitchFamily="34" charset="-122"/>
              </a:rPr>
              <a:t>, 2003;143(1):39-47.</a:t>
            </a:r>
          </a:p>
        </p:txBody>
      </p:sp>
      <p:sp>
        <p:nvSpPr>
          <p:cNvPr id="8" name="矩形: 圆角 7">
            <a:extLst>
              <a:ext uri="{FF2B5EF4-FFF2-40B4-BE49-F238E27FC236}">
                <a16:creationId xmlns:a16="http://schemas.microsoft.com/office/drawing/2014/main" id="{5A4BC70A-7A9D-4C6A-9853-4D895D85BC9A}"/>
              </a:ext>
            </a:extLst>
          </p:cNvPr>
          <p:cNvSpPr/>
          <p:nvPr/>
        </p:nvSpPr>
        <p:spPr>
          <a:xfrm>
            <a:off x="2066422" y="3005912"/>
            <a:ext cx="5314093" cy="2505792"/>
          </a:xfrm>
          <a:prstGeom prst="roundRect">
            <a:avLst/>
          </a:prstGeom>
          <a:ln w="19050">
            <a:solidFill>
              <a:srgbClr val="48157D"/>
            </a:solidFill>
            <a:prstDash val="dashDot"/>
          </a:ln>
        </p:spPr>
        <p:txBody>
          <a:bodyPr wrap="square">
            <a:spAutoFit/>
          </a:bodyPr>
          <a:lstStyle/>
          <a:p>
            <a:pPr>
              <a:lnSpc>
                <a:spcPct val="150000"/>
              </a:lnSpc>
            </a:pPr>
            <a:r>
              <a:rPr lang="en-US" altLang="zh-CN" sz="1600" b="1" dirty="0">
                <a:solidFill>
                  <a:srgbClr val="4C157D"/>
                </a:solidFill>
                <a:latin typeface="微软雅黑" panose="020B0503020204020204" pitchFamily="34" charset="-122"/>
                <a:ea typeface="微软雅黑" panose="020B0503020204020204" pitchFamily="34" charset="-122"/>
              </a:rPr>
              <a:t>Tips</a:t>
            </a:r>
            <a:r>
              <a:rPr lang="zh-CN" altLang="en-US" sz="1600" b="1" dirty="0">
                <a:solidFill>
                  <a:srgbClr val="4C157D"/>
                </a:solidFill>
                <a:latin typeface="微软雅黑" panose="020B0503020204020204" pitchFamily="34" charset="-122"/>
                <a:ea typeface="微软雅黑" panose="020B0503020204020204" pitchFamily="34" charset="-122"/>
              </a:rPr>
              <a:t>：</a:t>
            </a:r>
            <a:endParaRPr lang="en-US" altLang="zh-CN" sz="1600" b="1" dirty="0">
              <a:solidFill>
                <a:srgbClr val="4C157D"/>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仍有</a:t>
            </a:r>
            <a:r>
              <a:rPr lang="zh-CN" altLang="en-US" sz="1600" b="1" dirty="0">
                <a:solidFill>
                  <a:srgbClr val="48157D"/>
                </a:solidFill>
                <a:latin typeface="微软雅黑" panose="020B0503020204020204" pitchFamily="34" charset="-122"/>
                <a:ea typeface="微软雅黑" panose="020B0503020204020204" pitchFamily="34" charset="-122"/>
              </a:rPr>
              <a:t>近</a:t>
            </a:r>
            <a:r>
              <a:rPr lang="en-US" altLang="zh-CN" sz="1600" b="1" dirty="0">
                <a:solidFill>
                  <a:srgbClr val="48157D"/>
                </a:solidFill>
                <a:latin typeface="微软雅黑" panose="020B0503020204020204" pitchFamily="34" charset="-122"/>
                <a:ea typeface="微软雅黑" panose="020B0503020204020204" pitchFamily="34" charset="-122"/>
              </a:rPr>
              <a:t>30%</a:t>
            </a:r>
            <a:r>
              <a:rPr lang="zh-CN" altLang="en-US" sz="1600" b="1" dirty="0">
                <a:solidFill>
                  <a:srgbClr val="48157D"/>
                </a:solidFill>
                <a:latin typeface="微软雅黑" panose="020B0503020204020204" pitchFamily="34" charset="-122"/>
                <a:ea typeface="微软雅黑" panose="020B0503020204020204" pitchFamily="34" charset="-122"/>
              </a:rPr>
              <a:t>的宝宝</a:t>
            </a:r>
            <a:r>
              <a:rPr lang="zh-CN" altLang="en-US" sz="1600" dirty="0">
                <a:latin typeface="微软雅黑" panose="020B0503020204020204" pitchFamily="34" charset="-122"/>
                <a:ea typeface="微软雅黑" panose="020B0503020204020204" pitchFamily="34" charset="-122"/>
              </a:rPr>
              <a:t>对深度水解配方奶</a:t>
            </a:r>
            <a:r>
              <a:rPr lang="zh-CN" altLang="en-US" sz="1600" b="1" dirty="0">
                <a:solidFill>
                  <a:srgbClr val="48157D"/>
                </a:solidFill>
                <a:latin typeface="微软雅黑" panose="020B0503020204020204" pitchFamily="34" charset="-122"/>
                <a:ea typeface="微软雅黑" panose="020B0503020204020204" pitchFamily="34" charset="-122"/>
              </a:rPr>
              <a:t>仍不耐受</a:t>
            </a:r>
            <a:r>
              <a:rPr lang="en-US" altLang="zh-CN" sz="1600" baseline="300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，建议</a:t>
            </a:r>
            <a:r>
              <a:rPr lang="zh-CN" altLang="en-US" sz="1600" b="1" dirty="0">
                <a:solidFill>
                  <a:srgbClr val="48157D"/>
                </a:solidFill>
                <a:latin typeface="微软雅黑" panose="020B0503020204020204" pitchFamily="34" charset="-122"/>
                <a:ea typeface="微软雅黑" panose="020B0503020204020204" pitchFamily="34" charset="-122"/>
              </a:rPr>
              <a:t>使用氨基酸配方奶</a:t>
            </a:r>
            <a:endParaRPr lang="en-US" altLang="zh-CN" sz="1600" b="1" dirty="0">
              <a:solidFill>
                <a:srgbClr val="48157D"/>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sz="1600" dirty="0">
                <a:solidFill>
                  <a:prstClr val="black"/>
                </a:solidFill>
                <a:latin typeface="微软雅黑" panose="020B0503020204020204" pitchFamily="34" charset="-122"/>
                <a:ea typeface="微软雅黑" panose="020B0503020204020204" pitchFamily="34" charset="-122"/>
              </a:rPr>
              <a:t>氨基酸配方的其他营养成分和普通配方粉一样，添加了各种微量元素，如</a:t>
            </a:r>
            <a:r>
              <a:rPr lang="zh-CN" altLang="en-US" sz="1600" b="1" dirty="0">
                <a:solidFill>
                  <a:srgbClr val="5A2982"/>
                </a:solidFill>
                <a:latin typeface="微软雅黑" panose="020B0503020204020204" pitchFamily="34" charset="-122"/>
                <a:ea typeface="微软雅黑" panose="020B0503020204020204" pitchFamily="34" charset="-122"/>
              </a:rPr>
              <a:t>钙、镁、锌</a:t>
            </a:r>
            <a:r>
              <a:rPr lang="zh-CN" altLang="en-US" sz="1600" dirty="0">
                <a:solidFill>
                  <a:prstClr val="black"/>
                </a:solidFill>
                <a:latin typeface="微软雅黑" panose="020B0503020204020204" pitchFamily="34" charset="-122"/>
                <a:ea typeface="微软雅黑" panose="020B0503020204020204" pitchFamily="34" charset="-122"/>
              </a:rPr>
              <a:t>等</a:t>
            </a:r>
            <a:r>
              <a:rPr lang="zh-CN" altLang="en-US" sz="1600" dirty="0">
                <a:latin typeface="微软雅黑" panose="020B0503020204020204" pitchFamily="34" charset="-122"/>
                <a:ea typeface="微软雅黑" panose="020B0503020204020204" pitchFamily="34" charset="-122"/>
              </a:rPr>
              <a:t>，</a:t>
            </a:r>
            <a:r>
              <a:rPr lang="zh-CN" altLang="en-US" sz="1600" b="1" dirty="0">
                <a:solidFill>
                  <a:srgbClr val="4C157D"/>
                </a:solidFill>
                <a:latin typeface="微软雅黑" panose="020B0503020204020204" pitchFamily="34" charset="-122"/>
                <a:ea typeface="微软雅黑" panose="020B0503020204020204" pitchFamily="34" charset="-122"/>
              </a:rPr>
              <a:t>能满足</a:t>
            </a:r>
            <a:r>
              <a:rPr lang="en-US" altLang="zh-CN" sz="1600" b="1" dirty="0">
                <a:solidFill>
                  <a:srgbClr val="4C157D"/>
                </a:solidFill>
                <a:latin typeface="微软雅黑" panose="020B0503020204020204" pitchFamily="34" charset="-122"/>
                <a:ea typeface="微软雅黑" panose="020B0503020204020204" pitchFamily="34" charset="-122"/>
              </a:rPr>
              <a:t>0-12</a:t>
            </a:r>
            <a:r>
              <a:rPr lang="zh-CN" altLang="en-US" sz="1600" b="1" dirty="0">
                <a:solidFill>
                  <a:srgbClr val="4C157D"/>
                </a:solidFill>
                <a:latin typeface="微软雅黑" panose="020B0503020204020204" pitchFamily="34" charset="-122"/>
                <a:ea typeface="微软雅黑" panose="020B0503020204020204" pitchFamily="34" charset="-122"/>
              </a:rPr>
              <a:t>个月过敏宝宝生长发育的营养需求</a:t>
            </a:r>
            <a:endParaRPr lang="en-US" altLang="zh-CN" sz="1600" b="1" dirty="0">
              <a:solidFill>
                <a:srgbClr val="4C157D"/>
              </a:solidFill>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id="{86883AA9-2AC2-4065-9FBD-50591A7080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762" y="2431308"/>
            <a:ext cx="900247" cy="900247"/>
          </a:xfrm>
          <a:prstGeom prst="rect">
            <a:avLst/>
          </a:prstGeom>
        </p:spPr>
      </p:pic>
      <p:sp>
        <p:nvSpPr>
          <p:cNvPr id="10" name="箭头: 五边形 9">
            <a:extLst>
              <a:ext uri="{FF2B5EF4-FFF2-40B4-BE49-F238E27FC236}">
                <a16:creationId xmlns:a16="http://schemas.microsoft.com/office/drawing/2014/main" id="{9E3D5159-0CBB-4E95-8958-30D36E947DC5}"/>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诊断期</a:t>
            </a:r>
          </a:p>
        </p:txBody>
      </p:sp>
    </p:spTree>
    <p:extLst>
      <p:ext uri="{BB962C8B-B14F-4D97-AF65-F5344CB8AC3E}">
        <p14:creationId xmlns:p14="http://schemas.microsoft.com/office/powerpoint/2010/main" val="4284265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81B2CF-29F7-4ADF-93AA-BDAB8B181657}"/>
              </a:ext>
            </a:extLst>
          </p:cNvPr>
          <p:cNvSpPr>
            <a:spLocks noGrp="1"/>
          </p:cNvSpPr>
          <p:nvPr>
            <p:ph type="title"/>
          </p:nvPr>
        </p:nvSpPr>
        <p:spPr/>
        <p:txBody>
          <a:bodyPr>
            <a:normAutofit/>
          </a:bodyPr>
          <a:lstStyle/>
          <a:p>
            <a:r>
              <a:rPr lang="zh-CN" altLang="en-US" sz="2800" dirty="0"/>
              <a:t>氨基酸配方奶与其他配方奶的区别</a:t>
            </a:r>
          </a:p>
        </p:txBody>
      </p:sp>
      <p:sp>
        <p:nvSpPr>
          <p:cNvPr id="4" name="矩形 3">
            <a:extLst>
              <a:ext uri="{FF2B5EF4-FFF2-40B4-BE49-F238E27FC236}">
                <a16:creationId xmlns:a16="http://schemas.microsoft.com/office/drawing/2014/main" id="{353C2B38-DB1F-43D0-918B-A677586D7C26}"/>
              </a:ext>
            </a:extLst>
          </p:cNvPr>
          <p:cNvSpPr/>
          <p:nvPr/>
        </p:nvSpPr>
        <p:spPr>
          <a:xfrm>
            <a:off x="0" y="6264616"/>
            <a:ext cx="6470261" cy="338554"/>
          </a:xfrm>
          <a:prstGeom prst="rect">
            <a:avLst/>
          </a:prstGeom>
        </p:spPr>
        <p:txBody>
          <a:bodyPr wrap="square">
            <a:spAutoFit/>
          </a:bodyPr>
          <a:lstStyle/>
          <a:p>
            <a:pPr marL="228600" indent="-228600">
              <a:buAutoNum type="arabicPeriod"/>
            </a:pPr>
            <a:r>
              <a:rPr lang="en-US" altLang="zh-CN" sz="800" dirty="0" err="1">
                <a:solidFill>
                  <a:srgbClr val="4C157D"/>
                </a:solidFill>
                <a:latin typeface="微软雅黑" panose="020B0503020204020204" pitchFamily="34" charset="-122"/>
                <a:ea typeface="微软雅黑" panose="020B0503020204020204" pitchFamily="34" charset="-122"/>
                <a:sym typeface="Helvetica Light"/>
              </a:rPr>
              <a:t>Canani</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 R B, </a:t>
            </a:r>
            <a:r>
              <a:rPr lang="en-US" altLang="zh-CN" sz="800" dirty="0" err="1">
                <a:solidFill>
                  <a:srgbClr val="4C157D"/>
                </a:solidFill>
                <a:latin typeface="微软雅黑" panose="020B0503020204020204" pitchFamily="34" charset="-122"/>
                <a:ea typeface="微软雅黑" panose="020B0503020204020204" pitchFamily="34" charset="-122"/>
                <a:sym typeface="Helvetica Light"/>
              </a:rPr>
              <a:t>Nocerino</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 R, </a:t>
            </a:r>
            <a:r>
              <a:rPr lang="en-US" altLang="zh-CN" sz="800" dirty="0" err="1">
                <a:solidFill>
                  <a:srgbClr val="4C157D"/>
                </a:solidFill>
                <a:latin typeface="微软雅黑" panose="020B0503020204020204" pitchFamily="34" charset="-122"/>
                <a:ea typeface="微软雅黑" panose="020B0503020204020204" pitchFamily="34" charset="-122"/>
                <a:sym typeface="Helvetica Light"/>
              </a:rPr>
              <a:t>Frediani</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 T, et al. Journal of Pediatric Gastroenterology &amp; Nutrition, 2016, 64(4):632.</a:t>
            </a:r>
          </a:p>
          <a:p>
            <a:pPr marL="228600" indent="-228600">
              <a:buFontTx/>
              <a:buAutoNum type="arabicPeriod"/>
            </a:pPr>
            <a:r>
              <a:rPr lang="en-US" altLang="zh-CN" sz="800" dirty="0" err="1">
                <a:solidFill>
                  <a:srgbClr val="4C157D"/>
                </a:solidFill>
                <a:latin typeface="微软雅黑" panose="020B0503020204020204" pitchFamily="34" charset="-122"/>
                <a:ea typeface="微软雅黑" panose="020B0503020204020204" pitchFamily="34" charset="-122"/>
              </a:rPr>
              <a:t>Latcham</a:t>
            </a:r>
            <a:r>
              <a:rPr lang="en-US" altLang="zh-CN" sz="800" dirty="0">
                <a:solidFill>
                  <a:srgbClr val="4C157D"/>
                </a:solidFill>
                <a:latin typeface="微软雅黑" panose="020B0503020204020204" pitchFamily="34" charset="-122"/>
                <a:ea typeface="微软雅黑" panose="020B0503020204020204" pitchFamily="34" charset="-122"/>
              </a:rPr>
              <a:t> F, Merino F, Lang A, et al. J </a:t>
            </a:r>
            <a:r>
              <a:rPr lang="en-US" altLang="zh-CN" sz="800" dirty="0" err="1">
                <a:solidFill>
                  <a:srgbClr val="4C157D"/>
                </a:solidFill>
                <a:latin typeface="微软雅黑" panose="020B0503020204020204" pitchFamily="34" charset="-122"/>
                <a:ea typeface="微软雅黑" panose="020B0503020204020204" pitchFamily="34" charset="-122"/>
              </a:rPr>
              <a:t>Pediatr</a:t>
            </a:r>
            <a:r>
              <a:rPr lang="en-US" altLang="zh-CN" sz="800" dirty="0">
                <a:solidFill>
                  <a:srgbClr val="4C157D"/>
                </a:solidFill>
                <a:latin typeface="微软雅黑" panose="020B0503020204020204" pitchFamily="34" charset="-122"/>
                <a:ea typeface="微软雅黑" panose="020B0503020204020204" pitchFamily="34" charset="-122"/>
              </a:rPr>
              <a:t>, 2003;143(1):39-47.</a:t>
            </a:r>
          </a:p>
        </p:txBody>
      </p:sp>
      <p:grpSp>
        <p:nvGrpSpPr>
          <p:cNvPr id="9" name="组合 8">
            <a:extLst>
              <a:ext uri="{FF2B5EF4-FFF2-40B4-BE49-F238E27FC236}">
                <a16:creationId xmlns:a16="http://schemas.microsoft.com/office/drawing/2014/main" id="{6E9E4AF0-F181-4314-BE8F-B3C905608DA6}"/>
              </a:ext>
            </a:extLst>
          </p:cNvPr>
          <p:cNvGrpSpPr/>
          <p:nvPr/>
        </p:nvGrpSpPr>
        <p:grpSpPr>
          <a:xfrm>
            <a:off x="1091587" y="1044582"/>
            <a:ext cx="6691125" cy="4945991"/>
            <a:chOff x="1903832" y="2270843"/>
            <a:chExt cx="5599579" cy="4139135"/>
          </a:xfrm>
        </p:grpSpPr>
        <p:pic>
          <p:nvPicPr>
            <p:cNvPr id="6" name="图片 5">
              <a:extLst>
                <a:ext uri="{FF2B5EF4-FFF2-40B4-BE49-F238E27FC236}">
                  <a16:creationId xmlns:a16="http://schemas.microsoft.com/office/drawing/2014/main" id="{BC387495-7FCA-48F2-B814-D19BC8AABF9B}"/>
                </a:ext>
              </a:extLst>
            </p:cNvPr>
            <p:cNvPicPr>
              <a:picLocks noChangeAspect="1"/>
            </p:cNvPicPr>
            <p:nvPr/>
          </p:nvPicPr>
          <p:blipFill rotWithShape="1">
            <a:blip r:embed="rId3" cstate="email">
              <a:clrChange>
                <a:clrFrom>
                  <a:srgbClr val="FDF5F3"/>
                </a:clrFrom>
                <a:clrTo>
                  <a:srgbClr val="FDF5F3">
                    <a:alpha val="0"/>
                  </a:srgbClr>
                </a:clrTo>
              </a:clrChange>
              <a:extLst>
                <a:ext uri="{28A0092B-C50C-407E-A947-70E740481C1C}">
                  <a14:useLocalDpi xmlns:a14="http://schemas.microsoft.com/office/drawing/2010/main"/>
                </a:ext>
              </a:extLst>
            </a:blip>
            <a:srcRect/>
            <a:stretch/>
          </p:blipFill>
          <p:spPr>
            <a:xfrm>
              <a:off x="1941276" y="2270843"/>
              <a:ext cx="5357653" cy="3123233"/>
            </a:xfrm>
            <a:prstGeom prst="rect">
              <a:avLst/>
            </a:prstGeom>
          </p:spPr>
        </p:pic>
        <p:sp>
          <p:nvSpPr>
            <p:cNvPr id="12" name="文本框 11">
              <a:extLst>
                <a:ext uri="{FF2B5EF4-FFF2-40B4-BE49-F238E27FC236}">
                  <a16:creationId xmlns:a16="http://schemas.microsoft.com/office/drawing/2014/main" id="{D49CACF9-EEE5-4F53-A2A1-9033ADC8153D}"/>
                </a:ext>
              </a:extLst>
            </p:cNvPr>
            <p:cNvSpPr txBox="1"/>
            <p:nvPr/>
          </p:nvSpPr>
          <p:spPr>
            <a:xfrm>
              <a:off x="2053454" y="3919255"/>
              <a:ext cx="1267097" cy="382993"/>
            </a:xfrm>
            <a:prstGeom prst="rect">
              <a:avLst/>
            </a:prstGeom>
            <a:noFill/>
          </p:spPr>
          <p:txBody>
            <a:bodyPr wrap="square" rtlCol="0">
              <a:spAutoFit/>
            </a:bodyPr>
            <a:lstStyle/>
            <a:p>
              <a:r>
                <a:rPr lang="zh-CN" altLang="en-US" b="1" dirty="0">
                  <a:solidFill>
                    <a:srgbClr val="4C157D"/>
                  </a:solidFill>
                  <a:latin typeface="微软雅黑" panose="020B0503020204020204" pitchFamily="34" charset="-122"/>
                  <a:ea typeface="微软雅黑" panose="020B0503020204020204" pitchFamily="34" charset="-122"/>
                </a:rPr>
                <a:t>低敏配方</a:t>
              </a:r>
            </a:p>
          </p:txBody>
        </p:sp>
        <p:sp>
          <p:nvSpPr>
            <p:cNvPr id="13" name="矩形 12">
              <a:extLst>
                <a:ext uri="{FF2B5EF4-FFF2-40B4-BE49-F238E27FC236}">
                  <a16:creationId xmlns:a16="http://schemas.microsoft.com/office/drawing/2014/main" id="{5C60EB44-4A57-48C1-A18D-C61E9FF61D03}"/>
                </a:ext>
              </a:extLst>
            </p:cNvPr>
            <p:cNvSpPr/>
            <p:nvPr/>
          </p:nvSpPr>
          <p:spPr>
            <a:xfrm>
              <a:off x="1903832" y="4250181"/>
              <a:ext cx="1996326" cy="2112127"/>
            </a:xfrm>
            <a:prstGeom prst="rect">
              <a:avLst/>
            </a:prstGeom>
            <a:noFill/>
            <a:ln w="28575">
              <a:solidFill>
                <a:srgbClr val="EB07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F2223A51-B48F-4C9D-BFFF-38370F0005CF}"/>
                </a:ext>
              </a:extLst>
            </p:cNvPr>
            <p:cNvSpPr txBox="1"/>
            <p:nvPr/>
          </p:nvSpPr>
          <p:spPr>
            <a:xfrm>
              <a:off x="1903832" y="5431220"/>
              <a:ext cx="1186135" cy="978758"/>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也称为</a:t>
              </a:r>
              <a:r>
                <a:rPr lang="zh-CN" altLang="en-US" sz="1400" b="1" dirty="0">
                  <a:solidFill>
                    <a:srgbClr val="4C157D"/>
                  </a:solidFill>
                  <a:latin typeface="微软雅黑" panose="020B0503020204020204" pitchFamily="34" charset="-122"/>
                  <a:ea typeface="微软雅黑" panose="020B0503020204020204" pitchFamily="34" charset="-122"/>
                </a:rPr>
                <a:t>“无敏配方”</a:t>
              </a:r>
              <a:r>
                <a:rPr lang="zh-CN" altLang="en-US" sz="1400" dirty="0">
                  <a:latin typeface="微软雅黑" panose="020B0503020204020204" pitchFamily="34" charset="-122"/>
                  <a:ea typeface="微软雅黑" panose="020B0503020204020204" pitchFamily="34" charset="-122"/>
                </a:rPr>
                <a:t>，适用于牛奶蛋白过敏或多种食物蛋白过敏宝宝</a:t>
              </a:r>
              <a:r>
                <a:rPr lang="en-US" altLang="zh-CN" sz="1400" baseline="30000" dirty="0">
                  <a:latin typeface="微软雅黑" panose="020B0503020204020204" pitchFamily="34" charset="-122"/>
                  <a:ea typeface="微软雅黑" panose="020B0503020204020204" pitchFamily="34" charset="-122"/>
                </a:rPr>
                <a:t>1</a:t>
              </a:r>
              <a:endParaRPr lang="zh-CN" altLang="en-US" sz="1400" baseline="30000"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A5769F13-B27C-4094-BE52-4D6E18F4075A}"/>
                </a:ext>
              </a:extLst>
            </p:cNvPr>
            <p:cNvSpPr txBox="1"/>
            <p:nvPr/>
          </p:nvSpPr>
          <p:spPr>
            <a:xfrm>
              <a:off x="2936466" y="5431220"/>
              <a:ext cx="998163" cy="978758"/>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致敏性较低，但仍有</a:t>
              </a:r>
              <a:r>
                <a:rPr lang="zh-CN" altLang="en-US" sz="1400" b="1" dirty="0">
                  <a:solidFill>
                    <a:srgbClr val="4C157D"/>
                  </a:solidFill>
                  <a:latin typeface="微软雅黑" panose="020B0503020204020204" pitchFamily="34" charset="-122"/>
                  <a:ea typeface="微软雅黑" panose="020B0503020204020204" pitchFamily="34" charset="-122"/>
                </a:rPr>
                <a:t>近</a:t>
              </a:r>
              <a:r>
                <a:rPr lang="en-US" altLang="zh-CN" sz="1400" b="1" dirty="0">
                  <a:solidFill>
                    <a:srgbClr val="4C157D"/>
                  </a:solidFill>
                  <a:latin typeface="微软雅黑" panose="020B0503020204020204" pitchFamily="34" charset="-122"/>
                  <a:ea typeface="微软雅黑" panose="020B0503020204020204" pitchFamily="34" charset="-122"/>
                </a:rPr>
                <a:t>30%</a:t>
              </a:r>
              <a:r>
                <a:rPr lang="zh-CN" altLang="en-US" sz="1400" dirty="0">
                  <a:latin typeface="微软雅黑" panose="020B0503020204020204" pitchFamily="34" charset="-122"/>
                  <a:ea typeface="微软雅黑" panose="020B0503020204020204" pitchFamily="34" charset="-122"/>
                </a:rPr>
                <a:t>的宝宝对深度水解配方粉过敏</a:t>
              </a:r>
              <a:r>
                <a:rPr lang="en-US" altLang="zh-CN" sz="1400" baseline="30000" dirty="0">
                  <a:latin typeface="微软雅黑" panose="020B0503020204020204" pitchFamily="34" charset="-122"/>
                  <a:ea typeface="微软雅黑" panose="020B0503020204020204" pitchFamily="34" charset="-122"/>
                </a:rPr>
                <a:t>2</a:t>
              </a:r>
              <a:endParaRPr lang="zh-CN" altLang="en-US" sz="1400" baseline="300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40071D86-7371-465B-A4DF-C2BA0F68D285}"/>
                </a:ext>
              </a:extLst>
            </p:cNvPr>
            <p:cNvSpPr txBox="1"/>
            <p:nvPr/>
          </p:nvSpPr>
          <p:spPr>
            <a:xfrm>
              <a:off x="3876465" y="5385973"/>
              <a:ext cx="902445" cy="931088"/>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含有部分牛奶蛋白分子，不适用于牛奶蛋白过敏宝宝</a:t>
              </a:r>
            </a:p>
          </p:txBody>
        </p:sp>
        <p:sp>
          <p:nvSpPr>
            <p:cNvPr id="16" name="文本框 15">
              <a:extLst>
                <a:ext uri="{FF2B5EF4-FFF2-40B4-BE49-F238E27FC236}">
                  <a16:creationId xmlns:a16="http://schemas.microsoft.com/office/drawing/2014/main" id="{DCF24EB0-D9E7-4FF7-86A7-D84F4D2AFF7B}"/>
                </a:ext>
              </a:extLst>
            </p:cNvPr>
            <p:cNvSpPr txBox="1"/>
            <p:nvPr/>
          </p:nvSpPr>
          <p:spPr>
            <a:xfrm>
              <a:off x="4756598" y="5431220"/>
              <a:ext cx="974557" cy="245023"/>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高致敏性</a:t>
              </a:r>
            </a:p>
          </p:txBody>
        </p:sp>
        <p:sp>
          <p:nvSpPr>
            <p:cNvPr id="17" name="文本框 16">
              <a:extLst>
                <a:ext uri="{FF2B5EF4-FFF2-40B4-BE49-F238E27FC236}">
                  <a16:creationId xmlns:a16="http://schemas.microsoft.com/office/drawing/2014/main" id="{7666C966-838F-40F1-9C57-DD9CF3984C37}"/>
                </a:ext>
              </a:extLst>
            </p:cNvPr>
            <p:cNvSpPr txBox="1"/>
            <p:nvPr/>
          </p:nvSpPr>
          <p:spPr>
            <a:xfrm>
              <a:off x="5653882" y="5409132"/>
              <a:ext cx="974557" cy="245023"/>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高致敏性</a:t>
              </a:r>
            </a:p>
          </p:txBody>
        </p:sp>
        <p:sp>
          <p:nvSpPr>
            <p:cNvPr id="18" name="文本框 17">
              <a:extLst>
                <a:ext uri="{FF2B5EF4-FFF2-40B4-BE49-F238E27FC236}">
                  <a16:creationId xmlns:a16="http://schemas.microsoft.com/office/drawing/2014/main" id="{D438A2F8-A85E-4ABD-8C43-313CE72F0152}"/>
                </a:ext>
              </a:extLst>
            </p:cNvPr>
            <p:cNvSpPr txBox="1"/>
            <p:nvPr/>
          </p:nvSpPr>
          <p:spPr>
            <a:xfrm>
              <a:off x="6528854" y="5420176"/>
              <a:ext cx="974557" cy="245023"/>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高致敏性</a:t>
              </a:r>
            </a:p>
          </p:txBody>
        </p:sp>
      </p:grpSp>
      <p:sp>
        <p:nvSpPr>
          <p:cNvPr id="19" name="箭头: 五边形 18">
            <a:extLst>
              <a:ext uri="{FF2B5EF4-FFF2-40B4-BE49-F238E27FC236}">
                <a16:creationId xmlns:a16="http://schemas.microsoft.com/office/drawing/2014/main" id="{02278649-E918-4AAD-B1D3-9437F3CE7ED5}"/>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诊断期</a:t>
            </a:r>
          </a:p>
        </p:txBody>
      </p:sp>
      <p:sp>
        <p:nvSpPr>
          <p:cNvPr id="20" name="TextBox 19">
            <a:extLst>
              <a:ext uri="{FF2B5EF4-FFF2-40B4-BE49-F238E27FC236}">
                <a16:creationId xmlns:a16="http://schemas.microsoft.com/office/drawing/2014/main" id="{BD27A433-CB1C-4472-A953-47155E4C100C}"/>
              </a:ext>
            </a:extLst>
          </p:cNvPr>
          <p:cNvSpPr txBox="1"/>
          <p:nvPr/>
        </p:nvSpPr>
        <p:spPr>
          <a:xfrm>
            <a:off x="6042657" y="5135750"/>
            <a:ext cx="2991424" cy="1323439"/>
          </a:xfrm>
          <a:prstGeom prst="rect">
            <a:avLst/>
          </a:prstGeom>
          <a:solidFill>
            <a:srgbClr val="7030A0"/>
          </a:solid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氨基酸配方和深度水解配方粉都属于特殊医学用途婴儿配方食品</a:t>
            </a:r>
            <a:endParaRPr lang="en-US" altLang="zh-CN" sz="2000" b="1" dirty="0">
              <a:solidFill>
                <a:schemeClr val="bg1"/>
              </a:solidFill>
              <a:latin typeface="微软雅黑" panose="020B0503020204020204" pitchFamily="34" charset="-122"/>
              <a:ea typeface="微软雅黑" panose="020B0503020204020204" pitchFamily="34" charset="-122"/>
            </a:endParaRPr>
          </a:p>
          <a:p>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简称：特医食品）</a:t>
            </a:r>
            <a:endParaRPr lang="en-US" sz="2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9477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FD62-419C-4876-9D51-40AA6AB84332}"/>
              </a:ext>
            </a:extLst>
          </p:cNvPr>
          <p:cNvSpPr>
            <a:spLocks noGrp="1"/>
          </p:cNvSpPr>
          <p:nvPr>
            <p:ph type="title"/>
          </p:nvPr>
        </p:nvSpPr>
        <p:spPr>
          <a:xfrm>
            <a:off x="515187" y="695949"/>
            <a:ext cx="8377365" cy="934286"/>
          </a:xfrm>
        </p:spPr>
        <p:txBody>
          <a:bodyPr>
            <a:normAutofit fontScale="90000"/>
          </a:bodyPr>
          <a:lstStyle/>
          <a:p>
            <a:pPr algn="l">
              <a:lnSpc>
                <a:spcPct val="150000"/>
              </a:lnSpc>
            </a:pPr>
            <a:r>
              <a:rPr lang="zh-CN" altLang="en-US" sz="2800" dirty="0"/>
              <a:t>注册是国家对特医食品的规定，通过注册的特医食品，质量及品质由国家级相关部门层层把关</a:t>
            </a:r>
            <a:endParaRPr lang="en-US" sz="2800" dirty="0"/>
          </a:p>
        </p:txBody>
      </p:sp>
      <p:sp>
        <p:nvSpPr>
          <p:cNvPr id="3" name="Arrow: Right 2">
            <a:extLst>
              <a:ext uri="{FF2B5EF4-FFF2-40B4-BE49-F238E27FC236}">
                <a16:creationId xmlns:a16="http://schemas.microsoft.com/office/drawing/2014/main" id="{44710B7E-A55E-4BEF-8082-DC5CA6E0AB0A}"/>
              </a:ext>
            </a:extLst>
          </p:cNvPr>
          <p:cNvSpPr/>
          <p:nvPr/>
        </p:nvSpPr>
        <p:spPr>
          <a:xfrm>
            <a:off x="455442" y="2771335"/>
            <a:ext cx="8233116" cy="26728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5579333-4672-4019-8F6A-71B890AE628B}"/>
              </a:ext>
            </a:extLst>
          </p:cNvPr>
          <p:cNvSpPr/>
          <p:nvPr/>
        </p:nvSpPr>
        <p:spPr>
          <a:xfrm>
            <a:off x="455442" y="3819379"/>
            <a:ext cx="1869506" cy="1077218"/>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Calibri" panose="020F0502020204030204" pitchFamily="34" charset="0"/>
              </a:rPr>
              <a:t>特殊医学用途配方食品应当经国务院食品药品监督管理部门注册。</a:t>
            </a:r>
            <a:endParaRPr lang="en-US" sz="1600" dirty="0">
              <a:latin typeface="微软雅黑" panose="020B0503020204020204" pitchFamily="34" charset="-122"/>
              <a:ea typeface="微软雅黑" panose="020B0503020204020204" pitchFamily="34" charset="-122"/>
            </a:endParaRPr>
          </a:p>
        </p:txBody>
      </p:sp>
      <p:sp>
        <p:nvSpPr>
          <p:cNvPr id="5" name="Rectangle 4">
            <a:extLst>
              <a:ext uri="{FF2B5EF4-FFF2-40B4-BE49-F238E27FC236}">
                <a16:creationId xmlns:a16="http://schemas.microsoft.com/office/drawing/2014/main" id="{E6A26AB5-2C92-413E-BA95-4E9085550BFE}"/>
              </a:ext>
            </a:extLst>
          </p:cNvPr>
          <p:cNvSpPr/>
          <p:nvPr/>
        </p:nvSpPr>
        <p:spPr>
          <a:xfrm>
            <a:off x="542046" y="2345197"/>
            <a:ext cx="1819729" cy="369332"/>
          </a:xfrm>
          <a:prstGeom prst="rect">
            <a:avLst/>
          </a:prstGeom>
        </p:spPr>
        <p:txBody>
          <a:bodyPr wrap="none">
            <a:spAutoFit/>
          </a:bodyPr>
          <a:lstStyle/>
          <a:p>
            <a:r>
              <a:rPr lang="en-US"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cs typeface="Calibri" panose="020F0502020204030204" pitchFamily="34" charset="0"/>
              </a:rPr>
              <a:t>年</a:t>
            </a:r>
            <a:r>
              <a:rPr lang="en-US"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cs typeface="Calibri" panose="020F0502020204030204" pitchFamily="34" charset="0"/>
              </a:rPr>
              <a:t>月</a:t>
            </a:r>
            <a:r>
              <a:rPr lang="en-US" dirty="0">
                <a:latin typeface="微软雅黑" panose="020B0503020204020204" pitchFamily="34" charset="-122"/>
                <a:ea typeface="微软雅黑" panose="020B0503020204020204" pitchFamily="34" charset="-122"/>
              </a:rPr>
              <a:t>24</a:t>
            </a:r>
            <a:r>
              <a:rPr lang="zh-CN" altLang="en-US" dirty="0">
                <a:latin typeface="微软雅黑" panose="020B0503020204020204" pitchFamily="34" charset="-122"/>
                <a:ea typeface="微软雅黑" panose="020B0503020204020204" pitchFamily="34" charset="-122"/>
                <a:cs typeface="Calibri" panose="020F0502020204030204" pitchFamily="34" charset="0"/>
              </a:rPr>
              <a:t>日</a:t>
            </a:r>
            <a:endParaRPr lang="en-US" dirty="0">
              <a:latin typeface="微软雅黑" panose="020B0503020204020204" pitchFamily="34" charset="-122"/>
              <a:ea typeface="微软雅黑" panose="020B0503020204020204" pitchFamily="34" charset="-122"/>
            </a:endParaRPr>
          </a:p>
        </p:txBody>
      </p:sp>
      <p:sp>
        <p:nvSpPr>
          <p:cNvPr id="6" name="Rectangle 5">
            <a:extLst>
              <a:ext uri="{FF2B5EF4-FFF2-40B4-BE49-F238E27FC236}">
                <a16:creationId xmlns:a16="http://schemas.microsoft.com/office/drawing/2014/main" id="{4297BD32-A5E5-4FB6-A9B2-D54CBE24604F}"/>
              </a:ext>
            </a:extLst>
          </p:cNvPr>
          <p:cNvSpPr/>
          <p:nvPr/>
        </p:nvSpPr>
        <p:spPr>
          <a:xfrm>
            <a:off x="3156204" y="3904326"/>
            <a:ext cx="2074985" cy="1323439"/>
          </a:xfrm>
          <a:prstGeom prst="rect">
            <a:avLst/>
          </a:prstGeom>
        </p:spPr>
        <p:txBody>
          <a:bodyPr wrap="square">
            <a:spAutoFit/>
          </a:bodyPr>
          <a:lstStyle/>
          <a:p>
            <a:pPr algn="just"/>
            <a:r>
              <a:rPr lang="zh-CN" altLang="en-US" sz="1600" kern="0" dirty="0">
                <a:latin typeface="微软雅黑" panose="020B0503020204020204" pitchFamily="34" charset="-122"/>
                <a:ea typeface="微软雅黑" panose="020B0503020204020204" pitchFamily="34" charset="-122"/>
                <a:cs typeface="微软雅黑" panose="020B0503020204020204" pitchFamily="34" charset="-122"/>
              </a:rPr>
              <a:t>在中国境内生产销售和进口的特殊医学用途配方食品需进行注册管理。</a:t>
            </a:r>
            <a:endParaRPr lang="en-US" altLang="zh-CN" sz="1600" kern="0" dirty="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kern="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Rectangle 6">
            <a:extLst>
              <a:ext uri="{FF2B5EF4-FFF2-40B4-BE49-F238E27FC236}">
                <a16:creationId xmlns:a16="http://schemas.microsoft.com/office/drawing/2014/main" id="{A827A353-7E63-41EE-8ED5-5E9670FA1B8C}"/>
              </a:ext>
            </a:extLst>
          </p:cNvPr>
          <p:cNvSpPr/>
          <p:nvPr/>
        </p:nvSpPr>
        <p:spPr>
          <a:xfrm>
            <a:off x="3468073" y="2358480"/>
            <a:ext cx="1685077" cy="369332"/>
          </a:xfrm>
          <a:prstGeom prst="rect">
            <a:avLst/>
          </a:prstGeom>
        </p:spPr>
        <p:txBody>
          <a:bodyPr wrap="none">
            <a:spAutoFit/>
          </a:bodyPr>
          <a:lstStyle/>
          <a:p>
            <a:r>
              <a:rPr lang="en-US" kern="0" dirty="0">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年</a:t>
            </a:r>
            <a:r>
              <a:rPr lang="en-US" kern="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月</a:t>
            </a:r>
            <a:r>
              <a:rPr lang="en-US" kern="0" dirty="0">
                <a:latin typeface="微软雅黑" panose="020B0503020204020204" pitchFamily="34" charset="-122"/>
                <a:ea typeface="微软雅黑" panose="020B0503020204020204" pitchFamily="34" charset="-122"/>
                <a:cs typeface="微软雅黑" panose="020B0503020204020204" pitchFamily="34" charset="-122"/>
              </a:rPr>
              <a:t>7</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日</a:t>
            </a:r>
            <a:endParaRPr lang="en-US" dirty="0">
              <a:latin typeface="微软雅黑" panose="020B0503020204020204" pitchFamily="34" charset="-122"/>
              <a:ea typeface="微软雅黑" panose="020B0503020204020204" pitchFamily="34" charset="-122"/>
            </a:endParaRPr>
          </a:p>
        </p:txBody>
      </p:sp>
      <p:sp>
        <p:nvSpPr>
          <p:cNvPr id="8" name="Rectangle 7">
            <a:extLst>
              <a:ext uri="{FF2B5EF4-FFF2-40B4-BE49-F238E27FC236}">
                <a16:creationId xmlns:a16="http://schemas.microsoft.com/office/drawing/2014/main" id="{C34F8F23-E080-4289-842B-8B5212C76DA7}"/>
              </a:ext>
            </a:extLst>
          </p:cNvPr>
          <p:cNvSpPr/>
          <p:nvPr/>
        </p:nvSpPr>
        <p:spPr>
          <a:xfrm>
            <a:off x="6259448" y="2368663"/>
            <a:ext cx="1685077"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rPr>
              <a:t>2019</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a:t>
            </a:r>
            <a:endParaRPr lang="en-US" dirty="0">
              <a:latin typeface="微软雅黑" panose="020B0503020204020204" pitchFamily="34" charset="-122"/>
              <a:ea typeface="微软雅黑" panose="020B0503020204020204" pitchFamily="34" charset="-122"/>
            </a:endParaRPr>
          </a:p>
        </p:txBody>
      </p:sp>
      <p:sp>
        <p:nvSpPr>
          <p:cNvPr id="9" name="Rectangle 8">
            <a:extLst>
              <a:ext uri="{FF2B5EF4-FFF2-40B4-BE49-F238E27FC236}">
                <a16:creationId xmlns:a16="http://schemas.microsoft.com/office/drawing/2014/main" id="{04928BB8-D72A-4B30-84CB-DBE5957520E3}"/>
              </a:ext>
            </a:extLst>
          </p:cNvPr>
          <p:cNvSpPr/>
          <p:nvPr/>
        </p:nvSpPr>
        <p:spPr>
          <a:xfrm>
            <a:off x="6029034" y="3176317"/>
            <a:ext cx="2569992" cy="1200329"/>
          </a:xfrm>
          <a:prstGeom prst="rect">
            <a:avLst/>
          </a:prstGeom>
        </p:spPr>
        <p:txBody>
          <a:bodyPr wrap="square">
            <a:spAutoFit/>
          </a:bodyPr>
          <a:lstStyle/>
          <a:p>
            <a:pPr algn="just"/>
            <a:r>
              <a:rPr lang="zh-CN" altLang="en-US" b="1" dirty="0">
                <a:solidFill>
                  <a:srgbClr val="FF0066"/>
                </a:solidFill>
              </a:rPr>
              <a:t>没有注册</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的特医食品生产日期在</a:t>
            </a:r>
            <a:r>
              <a:rPr lang="en-US" altLang="zh-CN" kern="0" dirty="0">
                <a:latin typeface="微软雅黑" panose="020B0503020204020204" pitchFamily="34" charset="-122"/>
                <a:ea typeface="微软雅黑" panose="020B0503020204020204" pitchFamily="34" charset="-122"/>
                <a:cs typeface="微软雅黑" panose="020B0503020204020204" pitchFamily="34" charset="-122"/>
              </a:rPr>
              <a:t>2019</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kern="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kern="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kern="0" dirty="0">
                <a:latin typeface="微软雅黑" panose="020B0503020204020204" pitchFamily="34" charset="-122"/>
                <a:ea typeface="微软雅黑" panose="020B0503020204020204" pitchFamily="34" charset="-122"/>
                <a:cs typeface="微软雅黑" panose="020B0503020204020204" pitchFamily="34" charset="-122"/>
              </a:rPr>
              <a:t>日后的</a:t>
            </a:r>
            <a:r>
              <a:rPr lang="zh-CN" altLang="en-US" b="1" dirty="0">
                <a:solidFill>
                  <a:srgbClr val="FF0066"/>
                </a:solidFill>
              </a:rPr>
              <a:t>不能在中国市场销售。</a:t>
            </a:r>
            <a:endParaRPr lang="en-US" altLang="zh-CN" b="1" dirty="0">
              <a:solidFill>
                <a:srgbClr val="FF0066"/>
              </a:solidFill>
            </a:endParaRPr>
          </a:p>
        </p:txBody>
      </p:sp>
      <p:sp>
        <p:nvSpPr>
          <p:cNvPr id="10" name="Rectangle 9">
            <a:extLst>
              <a:ext uri="{FF2B5EF4-FFF2-40B4-BE49-F238E27FC236}">
                <a16:creationId xmlns:a16="http://schemas.microsoft.com/office/drawing/2014/main" id="{A280C120-564B-4C17-8286-A87B670F5B99}"/>
              </a:ext>
            </a:extLst>
          </p:cNvPr>
          <p:cNvSpPr/>
          <p:nvPr/>
        </p:nvSpPr>
        <p:spPr>
          <a:xfrm>
            <a:off x="542046" y="3232402"/>
            <a:ext cx="1696298" cy="307777"/>
          </a:xfrm>
          <a:prstGeom prst="rect">
            <a:avLst/>
          </a:prstGeom>
          <a:solidFill>
            <a:schemeClr val="accent1">
              <a:lumMod val="20000"/>
              <a:lumOff val="80000"/>
            </a:schemeClr>
          </a:solidFill>
        </p:spPr>
        <p:txBody>
          <a:bodyPr wrap="square">
            <a:spAutoFit/>
          </a:bodyPr>
          <a:lstStyle/>
          <a:p>
            <a:r>
              <a:rPr lang="zh-CN" altLang="en-US" sz="1400" dirty="0">
                <a:latin typeface="微软雅黑" panose="020B0503020204020204" pitchFamily="34" charset="-122"/>
                <a:ea typeface="微软雅黑" panose="020B0503020204020204" pitchFamily="34" charset="-122"/>
                <a:cs typeface="Calibri" panose="020F0502020204030204" pitchFamily="34" charset="0"/>
              </a:rPr>
              <a:t>第二十一号主席令</a:t>
            </a:r>
            <a:endParaRPr lang="en-US" sz="1400" dirty="0">
              <a:latin typeface="微软雅黑" panose="020B0503020204020204" pitchFamily="34" charset="-122"/>
              <a:ea typeface="微软雅黑" panose="020B0503020204020204" pitchFamily="34" charset="-122"/>
            </a:endParaRPr>
          </a:p>
        </p:txBody>
      </p:sp>
      <p:sp>
        <p:nvSpPr>
          <p:cNvPr id="12" name="Rectangle 11">
            <a:extLst>
              <a:ext uri="{FF2B5EF4-FFF2-40B4-BE49-F238E27FC236}">
                <a16:creationId xmlns:a16="http://schemas.microsoft.com/office/drawing/2014/main" id="{10238080-9530-4407-9806-9E86913A49BE}"/>
              </a:ext>
            </a:extLst>
          </p:cNvPr>
          <p:cNvSpPr/>
          <p:nvPr/>
        </p:nvSpPr>
        <p:spPr>
          <a:xfrm>
            <a:off x="3198643" y="3125668"/>
            <a:ext cx="2074984" cy="738664"/>
          </a:xfrm>
          <a:prstGeom prst="rect">
            <a:avLst/>
          </a:prstGeom>
          <a:solidFill>
            <a:schemeClr val="accent1">
              <a:lumMod val="20000"/>
              <a:lumOff val="80000"/>
            </a:schemeClr>
          </a:solidFill>
        </p:spPr>
        <p:txBody>
          <a:bodyPr wrap="square">
            <a:spAutoFit/>
          </a:bodyPr>
          <a:lstStyle/>
          <a:p>
            <a:r>
              <a:rPr lang="zh-CN" altLang="en-US" sz="1400" dirty="0">
                <a:latin typeface="微软雅黑" panose="020B0503020204020204" pitchFamily="34" charset="-122"/>
                <a:ea typeface="微软雅黑" panose="020B0503020204020204" pitchFamily="34" charset="-122"/>
                <a:cs typeface="Calibri" panose="020F0502020204030204" pitchFamily="34" charset="0"/>
              </a:rPr>
              <a:t>国家市场监督管理总局</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r>
              <a:rPr lang="zh-CN" altLang="en-US" sz="1400" dirty="0">
                <a:latin typeface="微软雅黑" panose="020B0503020204020204" pitchFamily="34" charset="-122"/>
                <a:ea typeface="微软雅黑" panose="020B0503020204020204" pitchFamily="34" charset="-122"/>
                <a:cs typeface="Calibri" panose="020F0502020204030204" pitchFamily="34" charset="0"/>
              </a:rPr>
              <a:t>特殊医学用途配方食品注册管理办法</a:t>
            </a:r>
            <a:r>
              <a:rPr lang="en-US" altLang="zh-CN" sz="1400" dirty="0">
                <a:latin typeface="微软雅黑" panose="020B0503020204020204" pitchFamily="34" charset="-122"/>
                <a:ea typeface="微软雅黑" panose="020B0503020204020204" pitchFamily="34" charset="-122"/>
                <a:cs typeface="Calibri" panose="020F0502020204030204" pitchFamily="34" charset="0"/>
              </a:rPr>
              <a:t>》</a:t>
            </a:r>
            <a:endParaRPr lang="en-US" sz="1400" dirty="0">
              <a:latin typeface="微软雅黑" panose="020B0503020204020204" pitchFamily="34" charset="-122"/>
              <a:ea typeface="微软雅黑" panose="020B0503020204020204" pitchFamily="34" charset="-122"/>
            </a:endParaRPr>
          </a:p>
        </p:txBody>
      </p:sp>
      <p:sp>
        <p:nvSpPr>
          <p:cNvPr id="11" name="Rectangle 10">
            <a:extLst>
              <a:ext uri="{FF2B5EF4-FFF2-40B4-BE49-F238E27FC236}">
                <a16:creationId xmlns:a16="http://schemas.microsoft.com/office/drawing/2014/main" id="{D6E1CE06-3B43-4D29-8158-6D904FE9ED8E}"/>
              </a:ext>
            </a:extLst>
          </p:cNvPr>
          <p:cNvSpPr/>
          <p:nvPr/>
        </p:nvSpPr>
        <p:spPr>
          <a:xfrm>
            <a:off x="515187" y="5227765"/>
            <a:ext cx="7357017" cy="369332"/>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特医注册通过是</a:t>
            </a:r>
            <a:r>
              <a:rPr lang="zh-CN" altLang="en-US" b="1" dirty="0">
                <a:solidFill>
                  <a:srgbClr val="FF0066"/>
                </a:solidFill>
                <a:latin typeface="微软雅黑" panose="020B0503020204020204" pitchFamily="34" charset="-122"/>
                <a:ea typeface="微软雅黑" panose="020B0503020204020204" pitchFamily="34" charset="-122"/>
              </a:rPr>
              <a:t>品质和安全的保证</a:t>
            </a:r>
            <a:r>
              <a:rPr lang="zh-CN" altLang="en-US" b="1" dirty="0">
                <a:latin typeface="微软雅黑" panose="020B0503020204020204" pitchFamily="34" charset="-122"/>
                <a:ea typeface="微软雅黑" panose="020B0503020204020204" pitchFamily="34" charset="-122"/>
              </a:rPr>
              <a:t>，妈妈买得放心，给宝宝吃得安心。</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793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F7AE44-6602-47CD-AE8D-5A4412C09F4B}"/>
              </a:ext>
            </a:extLst>
          </p:cNvPr>
          <p:cNvPicPr>
            <a:picLocks noChangeAspect="1"/>
          </p:cNvPicPr>
          <p:nvPr/>
        </p:nvPicPr>
        <p:blipFill>
          <a:blip r:embed="rId2"/>
          <a:stretch>
            <a:fillRect/>
          </a:stretch>
        </p:blipFill>
        <p:spPr>
          <a:xfrm>
            <a:off x="3042330" y="2853329"/>
            <a:ext cx="2513395" cy="3379670"/>
          </a:xfrm>
          <a:prstGeom prst="rect">
            <a:avLst/>
          </a:prstGeom>
        </p:spPr>
      </p:pic>
      <p:sp>
        <p:nvSpPr>
          <p:cNvPr id="13" name="Speech Bubble: Oval 12">
            <a:extLst>
              <a:ext uri="{FF2B5EF4-FFF2-40B4-BE49-F238E27FC236}">
                <a16:creationId xmlns:a16="http://schemas.microsoft.com/office/drawing/2014/main" id="{621D037E-3A30-41F6-93A4-2268967CC726}"/>
              </a:ext>
            </a:extLst>
          </p:cNvPr>
          <p:cNvSpPr/>
          <p:nvPr/>
        </p:nvSpPr>
        <p:spPr>
          <a:xfrm>
            <a:off x="6127159" y="3193366"/>
            <a:ext cx="2513395" cy="1397527"/>
          </a:xfrm>
          <a:prstGeom prst="wedgeEllipseCallout">
            <a:avLst>
              <a:gd name="adj1" fmla="val -124391"/>
              <a:gd name="adj2" fmla="val 559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FDFB193-29F3-41E1-820B-375AF877CC62}"/>
              </a:ext>
            </a:extLst>
          </p:cNvPr>
          <p:cNvSpPr txBox="1"/>
          <p:nvPr/>
        </p:nvSpPr>
        <p:spPr>
          <a:xfrm>
            <a:off x="628650" y="678993"/>
            <a:ext cx="2223686" cy="400110"/>
          </a:xfrm>
          <a:prstGeom prst="rect">
            <a:avLst/>
          </a:prstGeom>
          <a:solidFill>
            <a:schemeClr val="accent1">
              <a:lumMod val="20000"/>
              <a:lumOff val="80000"/>
            </a:schemeClr>
          </a:solidFill>
        </p:spPr>
        <p:txBody>
          <a:bodyPr wrap="none" rtlCol="0">
            <a:spAutoFit/>
          </a:bodyPr>
          <a:lstStyle/>
          <a:p>
            <a:r>
              <a:rPr lang="en-US" sz="2000" b="1" dirty="0">
                <a:latin typeface="微软雅黑" panose="020B0503020204020204" pitchFamily="34" charset="-122"/>
                <a:ea typeface="微软雅黑" panose="020B0503020204020204" pitchFamily="34" charset="-122"/>
              </a:rPr>
              <a:t>2017</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11</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29</a:t>
            </a:r>
            <a:r>
              <a:rPr lang="zh-CN" altLang="en-US" sz="2000" b="1" dirty="0">
                <a:latin typeface="微软雅黑" panose="020B0503020204020204" pitchFamily="34" charset="-122"/>
                <a:ea typeface="微软雅黑" panose="020B0503020204020204" pitchFamily="34" charset="-122"/>
              </a:rPr>
              <a:t>日</a:t>
            </a:r>
            <a:endParaRPr lang="en-US" sz="2000" b="1" dirty="0">
              <a:latin typeface="微软雅黑" panose="020B0503020204020204" pitchFamily="34" charset="-122"/>
              <a:ea typeface="微软雅黑" panose="020B0503020204020204" pitchFamily="34" charset="-122"/>
            </a:endParaRPr>
          </a:p>
        </p:txBody>
      </p:sp>
      <p:sp>
        <p:nvSpPr>
          <p:cNvPr id="7" name="Rectangle 6">
            <a:extLst>
              <a:ext uri="{FF2B5EF4-FFF2-40B4-BE49-F238E27FC236}">
                <a16:creationId xmlns:a16="http://schemas.microsoft.com/office/drawing/2014/main" id="{8809939A-C4E8-45FC-9DCA-28C6E1587BF4}"/>
              </a:ext>
            </a:extLst>
          </p:cNvPr>
          <p:cNvSpPr/>
          <p:nvPr/>
        </p:nvSpPr>
        <p:spPr>
          <a:xfrm>
            <a:off x="628650" y="1343778"/>
            <a:ext cx="7600950" cy="1015663"/>
          </a:xfrm>
          <a:prstGeom prst="rect">
            <a:avLst/>
          </a:prstGeom>
        </p:spPr>
        <p:txBody>
          <a:bodyPr wrap="square">
            <a:spAutoFit/>
          </a:bodyPr>
          <a:lstStyle/>
          <a:p>
            <a:r>
              <a:rPr lang="zh-CN" altLang="en-US" sz="2400" b="1" dirty="0">
                <a:solidFill>
                  <a:srgbClr val="7030A0"/>
                </a:solidFill>
                <a:latin typeface="微软雅黑" panose="020B0503020204020204" pitchFamily="34" charset="-122"/>
                <a:ea typeface="微软雅黑" panose="020B0503020204020204" pitchFamily="34" charset="-122"/>
              </a:rPr>
              <a:t>纽康特</a:t>
            </a:r>
            <a:r>
              <a:rPr lang="zh-CN" altLang="en-US" dirty="0">
                <a:latin typeface="微软雅黑" panose="020B0503020204020204" pitchFamily="34" charset="-122"/>
                <a:ea typeface="微软雅黑" panose="020B0503020204020204" pitchFamily="34" charset="-122"/>
              </a:rPr>
              <a:t>：首批获得中国特殊医学用途配方注册的氨基酸配方，并且获得尾号为</a:t>
            </a:r>
            <a:r>
              <a:rPr lang="en-US" altLang="zh-CN" b="1" dirty="0">
                <a:solidFill>
                  <a:srgbClr val="FF0066"/>
                </a:solidFill>
                <a:latin typeface="微软雅黑" panose="020B0503020204020204" pitchFamily="34" charset="-122"/>
                <a:ea typeface="微软雅黑" panose="020B0503020204020204" pitchFamily="34" charset="-122"/>
              </a:rPr>
              <a:t>001</a:t>
            </a:r>
            <a:r>
              <a:rPr lang="zh-CN" altLang="en-US" b="1" dirty="0">
                <a:solidFill>
                  <a:srgbClr val="FF0066"/>
                </a:solidFill>
                <a:latin typeface="微软雅黑" panose="020B0503020204020204" pitchFamily="34" charset="-122"/>
                <a:ea typeface="微软雅黑" panose="020B0503020204020204" pitchFamily="34" charset="-122"/>
              </a:rPr>
              <a:t>注册号</a:t>
            </a:r>
            <a:endParaRPr lang="en-US" altLang="zh-CN" b="1" dirty="0">
              <a:solidFill>
                <a:srgbClr val="FF0066"/>
              </a:solidFill>
              <a:latin typeface="微软雅黑" panose="020B0503020204020204" pitchFamily="34" charset="-122"/>
              <a:ea typeface="微软雅黑" panose="020B0503020204020204" pitchFamily="34" charset="-122"/>
            </a:endParaRPr>
          </a:p>
          <a:p>
            <a:endParaRPr lang="en-US" altLang="zh-CN" b="1" dirty="0">
              <a:solidFill>
                <a:srgbClr val="FF0066"/>
              </a:solidFill>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0037B60D-292E-4B34-BA96-E024D91656BD}"/>
              </a:ext>
            </a:extLst>
          </p:cNvPr>
          <p:cNvPicPr>
            <a:picLocks noChangeAspect="1"/>
          </p:cNvPicPr>
          <p:nvPr/>
        </p:nvPicPr>
        <p:blipFill>
          <a:blip r:embed="rId3"/>
          <a:stretch>
            <a:fillRect/>
          </a:stretch>
        </p:blipFill>
        <p:spPr>
          <a:xfrm>
            <a:off x="628650" y="2858015"/>
            <a:ext cx="2413680" cy="3417758"/>
          </a:xfrm>
          <a:prstGeom prst="rect">
            <a:avLst/>
          </a:prstGeom>
        </p:spPr>
      </p:pic>
      <p:pic>
        <p:nvPicPr>
          <p:cNvPr id="12" name="Picture 11">
            <a:extLst>
              <a:ext uri="{FF2B5EF4-FFF2-40B4-BE49-F238E27FC236}">
                <a16:creationId xmlns:a16="http://schemas.microsoft.com/office/drawing/2014/main" id="{5C8D1368-DE2D-48A2-B7B9-1025D79DBAD5}"/>
              </a:ext>
            </a:extLst>
          </p:cNvPr>
          <p:cNvPicPr>
            <a:picLocks noChangeAspect="1"/>
          </p:cNvPicPr>
          <p:nvPr/>
        </p:nvPicPr>
        <p:blipFill>
          <a:blip r:embed="rId4"/>
          <a:stretch>
            <a:fillRect/>
          </a:stretch>
        </p:blipFill>
        <p:spPr>
          <a:xfrm>
            <a:off x="6412908" y="3755026"/>
            <a:ext cx="2102442" cy="424125"/>
          </a:xfrm>
          <a:prstGeom prst="rect">
            <a:avLst/>
          </a:prstGeom>
        </p:spPr>
      </p:pic>
    </p:spTree>
    <p:extLst>
      <p:ext uri="{BB962C8B-B14F-4D97-AF65-F5344CB8AC3E}">
        <p14:creationId xmlns:p14="http://schemas.microsoft.com/office/powerpoint/2010/main" val="348180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C44FC7-80EB-4E17-8635-0E2C2DB5043B}"/>
              </a:ext>
            </a:extLst>
          </p:cNvPr>
          <p:cNvSpPr>
            <a:spLocks noGrp="1"/>
          </p:cNvSpPr>
          <p:nvPr>
            <p:ph type="title"/>
          </p:nvPr>
        </p:nvSpPr>
        <p:spPr>
          <a:xfrm>
            <a:off x="362451" y="340786"/>
            <a:ext cx="8419097" cy="934286"/>
          </a:xfrm>
        </p:spPr>
        <p:txBody>
          <a:bodyPr>
            <a:normAutofit/>
          </a:bodyPr>
          <a:lstStyle/>
          <a:p>
            <a:r>
              <a:rPr lang="zh-CN" altLang="en-US" sz="2800" dirty="0"/>
              <a:t>治疗期间严格回避牛奶蛋白，选择氨基酸配方奶喂养</a:t>
            </a:r>
          </a:p>
        </p:txBody>
      </p:sp>
      <p:sp>
        <p:nvSpPr>
          <p:cNvPr id="3" name="文本框 2">
            <a:extLst>
              <a:ext uri="{FF2B5EF4-FFF2-40B4-BE49-F238E27FC236}">
                <a16:creationId xmlns:a16="http://schemas.microsoft.com/office/drawing/2014/main" id="{BE20A82E-B807-467C-980E-A0E545D1577F}"/>
              </a:ext>
            </a:extLst>
          </p:cNvPr>
          <p:cNvSpPr txBox="1"/>
          <p:nvPr/>
        </p:nvSpPr>
        <p:spPr>
          <a:xfrm>
            <a:off x="462428" y="1381199"/>
            <a:ext cx="8577177" cy="1289905"/>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b="1" dirty="0">
                <a:solidFill>
                  <a:srgbClr val="48157D"/>
                </a:solidFill>
                <a:latin typeface="微软雅黑" panose="020B0503020204020204" pitchFamily="34" charset="-122"/>
                <a:ea typeface="微软雅黑" panose="020B0503020204020204" pitchFamily="34" charset="-122"/>
              </a:rPr>
              <a:t>经医生诊断为</a:t>
            </a:r>
            <a:r>
              <a:rPr lang="zh-CN" altLang="en-US" dirty="0">
                <a:latin typeface="微软雅黑" panose="020B0503020204020204" pitchFamily="34" charset="-122"/>
                <a:ea typeface="微软雅黑" panose="020B0503020204020204" pitchFamily="34" charset="-122"/>
              </a:rPr>
              <a:t>为牛奶蛋白过敏的宝宝，应继续</a:t>
            </a:r>
            <a:r>
              <a:rPr lang="zh-CN" altLang="en-US" b="1" dirty="0">
                <a:solidFill>
                  <a:srgbClr val="4C157D"/>
                </a:solidFill>
                <a:latin typeface="微软雅黑" panose="020B0503020204020204" pitchFamily="34" charset="-122"/>
                <a:ea typeface="微软雅黑" panose="020B0503020204020204" pitchFamily="34" charset="-122"/>
              </a:rPr>
              <a:t>严格回避牛奶蛋白</a:t>
            </a:r>
            <a:r>
              <a:rPr lang="zh-CN" altLang="en-US" dirty="0">
                <a:latin typeface="微软雅黑" panose="020B0503020204020204" pitchFamily="34" charset="-122"/>
                <a:ea typeface="微软雅黑" panose="020B0503020204020204" pitchFamily="34" charset="-122"/>
              </a:rPr>
              <a:t>，同时选择</a:t>
            </a:r>
            <a:r>
              <a:rPr lang="zh-CN" altLang="en-US" b="1" dirty="0">
                <a:solidFill>
                  <a:srgbClr val="4C157D"/>
                </a:solidFill>
                <a:latin typeface="微软雅黑" panose="020B0503020204020204" pitchFamily="34" charset="-122"/>
                <a:ea typeface="微软雅黑" panose="020B0503020204020204" pitchFamily="34" charset="-122"/>
              </a:rPr>
              <a:t>氨基酸配方喂养</a:t>
            </a:r>
            <a:r>
              <a:rPr lang="en-US" altLang="zh-CN" b="1" dirty="0">
                <a:solidFill>
                  <a:srgbClr val="4C157D"/>
                </a:solidFill>
                <a:latin typeface="微软雅黑" panose="020B0503020204020204" pitchFamily="34" charset="-122"/>
                <a:ea typeface="微软雅黑" panose="020B0503020204020204" pitchFamily="34" charset="-122"/>
              </a:rPr>
              <a:t>6</a:t>
            </a:r>
            <a:r>
              <a:rPr lang="zh-CN" altLang="en-US" b="1" dirty="0">
                <a:solidFill>
                  <a:srgbClr val="4C157D"/>
                </a:solidFill>
                <a:latin typeface="微软雅黑" panose="020B0503020204020204" pitchFamily="34" charset="-122"/>
                <a:ea typeface="微软雅黑" panose="020B0503020204020204" pitchFamily="34" charset="-122"/>
              </a:rPr>
              <a:t>个月</a:t>
            </a:r>
            <a:r>
              <a:rPr lang="zh-CN" altLang="en-US" dirty="0">
                <a:latin typeface="微软雅黑" panose="020B0503020204020204" pitchFamily="34" charset="-122"/>
                <a:ea typeface="微软雅黑" panose="020B0503020204020204" pitchFamily="34" charset="-122"/>
              </a:rPr>
              <a:t>，或</a:t>
            </a:r>
            <a:r>
              <a:rPr lang="en-US" altLang="zh-CN" b="1" dirty="0">
                <a:solidFill>
                  <a:srgbClr val="4C157D"/>
                </a:solidFill>
                <a:latin typeface="微软雅黑" panose="020B0503020204020204" pitchFamily="34" charset="-122"/>
                <a:ea typeface="微软雅黑" panose="020B0503020204020204" pitchFamily="34" charset="-122"/>
              </a:rPr>
              <a:t>9~12</a:t>
            </a:r>
            <a:r>
              <a:rPr lang="zh-CN" altLang="en-US" b="1" dirty="0">
                <a:solidFill>
                  <a:srgbClr val="4C157D"/>
                </a:solidFill>
                <a:latin typeface="微软雅黑" panose="020B0503020204020204" pitchFamily="34" charset="-122"/>
                <a:ea typeface="微软雅黑" panose="020B0503020204020204" pitchFamily="34" charset="-122"/>
              </a:rPr>
              <a:t>月龄</a:t>
            </a:r>
            <a:r>
              <a:rPr lang="en-US" altLang="zh-CN" baseline="30000" dirty="0">
                <a:latin typeface="微软雅黑" panose="020B0503020204020204" pitchFamily="34" charset="-122"/>
                <a:ea typeface="微软雅黑" panose="020B0503020204020204" pitchFamily="34" charset="-122"/>
              </a:rPr>
              <a:t>1</a:t>
            </a:r>
          </a:p>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使用氨基酸配方奶的宝宝，</a:t>
            </a:r>
            <a:r>
              <a:rPr lang="zh-CN" altLang="en-US" b="1" dirty="0">
                <a:solidFill>
                  <a:srgbClr val="4C157D"/>
                </a:solidFill>
                <a:latin typeface="微软雅黑" panose="020B0503020204020204" pitchFamily="34" charset="-122"/>
                <a:ea typeface="微软雅黑" panose="020B0503020204020204" pitchFamily="34" charset="-122"/>
              </a:rPr>
              <a:t>消化道症状均有所改善</a:t>
            </a:r>
            <a:r>
              <a:rPr lang="zh-CN" altLang="en-US" dirty="0">
                <a:latin typeface="微软雅黑" panose="020B0503020204020204" pitchFamily="34" charset="-122"/>
                <a:ea typeface="微软雅黑" panose="020B0503020204020204" pitchFamily="34" charset="-122"/>
              </a:rPr>
              <a:t>，如呕吐、腹泻、血便等</a:t>
            </a:r>
            <a:r>
              <a:rPr lang="en-US" altLang="zh-CN" baseline="30000" dirty="0">
                <a:latin typeface="微软雅黑" panose="020B0503020204020204" pitchFamily="34" charset="-122"/>
                <a:ea typeface="微软雅黑" panose="020B0503020204020204" pitchFamily="34" charset="-122"/>
              </a:rPr>
              <a:t>2</a:t>
            </a:r>
            <a:endParaRPr lang="en-US" altLang="zh-CN"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CF0B0352-DFB9-49CD-BADF-2ACA614BB69D}"/>
              </a:ext>
            </a:extLst>
          </p:cNvPr>
          <p:cNvSpPr/>
          <p:nvPr/>
        </p:nvSpPr>
        <p:spPr>
          <a:xfrm>
            <a:off x="-1" y="6517214"/>
            <a:ext cx="4572000" cy="338554"/>
          </a:xfrm>
          <a:prstGeom prst="rect">
            <a:avLst/>
          </a:prstGeom>
        </p:spPr>
        <p:txBody>
          <a:bodyPr wrap="square">
            <a:spAutoFit/>
          </a:bodyPr>
          <a:lstStyle/>
          <a:p>
            <a:pPr marL="171450" indent="-171450">
              <a:buFont typeface="+mj-lt"/>
              <a:buAutoNum type="arabicPeriod"/>
            </a:pPr>
            <a:r>
              <a:rPr lang="fr-FR" altLang="zh-CN" sz="800" dirty="0">
                <a:solidFill>
                  <a:srgbClr val="4C157D"/>
                </a:solidFill>
                <a:latin typeface="微软雅黑" panose="020B0503020204020204" pitchFamily="34" charset="-122"/>
                <a:ea typeface="微软雅黑" panose="020B0503020204020204" pitchFamily="34" charset="-122"/>
                <a:sym typeface="Helvetica Light"/>
              </a:rPr>
              <a:t>VenterC,BrownT,MeyerR,etal.Clinical&amp;TranslationalAllergy,2017,7.</a:t>
            </a:r>
            <a:endParaRPr lang="en-US" altLang="zh-CN" sz="800" dirty="0">
              <a:solidFill>
                <a:srgbClr val="4C157D"/>
              </a:solidFill>
              <a:latin typeface="微软雅黑" panose="020B0503020204020204" pitchFamily="34" charset="-122"/>
              <a:ea typeface="微软雅黑" panose="020B0503020204020204" pitchFamily="34" charset="-122"/>
            </a:endParaRPr>
          </a:p>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rPr>
              <a:t>郑玉灿</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金玉</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李玫</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等</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中华实用儿科临床杂志</a:t>
            </a:r>
            <a:r>
              <a:rPr lang="en-US" altLang="zh-CN" sz="800" dirty="0">
                <a:solidFill>
                  <a:srgbClr val="4C157D"/>
                </a:solidFill>
                <a:latin typeface="微软雅黑" panose="020B0503020204020204" pitchFamily="34" charset="-122"/>
                <a:ea typeface="微软雅黑" panose="020B0503020204020204" pitchFamily="34" charset="-122"/>
              </a:rPr>
              <a:t>,2012,27(19):1488-1490.</a:t>
            </a:r>
            <a:endParaRPr lang="zh-CN" altLang="en-US" sz="800" dirty="0">
              <a:solidFill>
                <a:srgbClr val="4C157D"/>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3B2A6588-0DF1-45F0-BB16-D412FE3BBA23}"/>
              </a:ext>
            </a:extLst>
          </p:cNvPr>
          <p:cNvSpPr/>
          <p:nvPr/>
        </p:nvSpPr>
        <p:spPr>
          <a:xfrm>
            <a:off x="5163303" y="3754560"/>
            <a:ext cx="2970421" cy="1161536"/>
          </a:xfrm>
          <a:prstGeom prst="rect">
            <a:avLst/>
          </a:prstGeom>
        </p:spPr>
        <p:txBody>
          <a:bodyPr wrap="square">
            <a:spAutoFit/>
          </a:bodyPr>
          <a:lstStyle/>
          <a:p>
            <a:pPr>
              <a:lnSpc>
                <a:spcPct val="1500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研究显示，喂养氨基酸配方奶</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1600" b="1" kern="100" dirty="0">
                <a:solidFill>
                  <a:srgbClr val="4C157D"/>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b="1" kern="100" dirty="0">
                <a:solidFill>
                  <a:srgbClr val="4C157D"/>
                </a:solidFill>
                <a:latin typeface="微软雅黑" panose="020B0503020204020204" pitchFamily="34" charset="-122"/>
                <a:ea typeface="微软雅黑" panose="020B0503020204020204" pitchFamily="34" charset="-122"/>
                <a:cs typeface="Times New Roman" panose="02020603050405020304" pitchFamily="18" charset="0"/>
              </a:rPr>
              <a:t>天</a:t>
            </a:r>
            <a:r>
              <a:rPr lang="en-US" altLang="zh-CN" sz="1600" b="1" kern="100" dirty="0">
                <a:solidFill>
                  <a:srgbClr val="4C157D"/>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b="1" kern="100" dirty="0">
                <a:solidFill>
                  <a:srgbClr val="4C157D"/>
                </a:solidFill>
                <a:latin typeface="微软雅黑" panose="020B0503020204020204" pitchFamily="34" charset="-122"/>
                <a:ea typeface="微软雅黑" panose="020B0503020204020204" pitchFamily="34" charset="-122"/>
                <a:cs typeface="Times New Roman" panose="02020603050405020304" pitchFamily="18" charset="0"/>
              </a:rPr>
              <a:t>周</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后，胃肠道过敏</a:t>
            </a:r>
            <a:r>
              <a:rPr lang="zh-CN" altLang="en-US" sz="1600" b="1" kern="100" dirty="0">
                <a:solidFill>
                  <a:srgbClr val="4C157D"/>
                </a:solidFill>
                <a:latin typeface="微软雅黑" panose="020B0503020204020204" pitchFamily="34" charset="-122"/>
                <a:ea typeface="微软雅黑" panose="020B0503020204020204" pitchFamily="34" charset="-122"/>
                <a:cs typeface="Times New Roman" panose="02020603050405020304" pitchFamily="18" charset="0"/>
              </a:rPr>
              <a:t>明显缓解</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，能持续改善过敏症状</a:t>
            </a:r>
            <a:endParaRPr lang="zh-CN" altLang="en-US" sz="1600" dirty="0"/>
          </a:p>
        </p:txBody>
      </p:sp>
      <p:pic>
        <p:nvPicPr>
          <p:cNvPr id="11" name="图片 10">
            <a:extLst>
              <a:ext uri="{FF2B5EF4-FFF2-40B4-BE49-F238E27FC236}">
                <a16:creationId xmlns:a16="http://schemas.microsoft.com/office/drawing/2014/main" id="{8B4D9158-3590-4841-8380-355661A67D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8731" y="3832189"/>
            <a:ext cx="824572" cy="824572"/>
          </a:xfrm>
          <a:prstGeom prst="rect">
            <a:avLst/>
          </a:prstGeom>
        </p:spPr>
      </p:pic>
      <p:pic>
        <p:nvPicPr>
          <p:cNvPr id="2052" name="Picture 4" descr="http://icons.iconarchive.com/icons/dapino/baby-boy/256/baby-vomit-icon.png">
            <a:extLst>
              <a:ext uri="{FF2B5EF4-FFF2-40B4-BE49-F238E27FC236}">
                <a16:creationId xmlns:a16="http://schemas.microsoft.com/office/drawing/2014/main" id="{454AAE33-8213-4DCA-BE9E-146EC31E87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3417" y="313552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2" name="箭头: 五边形 11">
            <a:extLst>
              <a:ext uri="{FF2B5EF4-FFF2-40B4-BE49-F238E27FC236}">
                <a16:creationId xmlns:a16="http://schemas.microsoft.com/office/drawing/2014/main" id="{7D9A582E-F169-4BBD-AA05-1A536DE8DD72}"/>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治疗期</a:t>
            </a:r>
          </a:p>
        </p:txBody>
      </p:sp>
    </p:spTree>
    <p:extLst>
      <p:ext uri="{BB962C8B-B14F-4D97-AF65-F5344CB8AC3E}">
        <p14:creationId xmlns:p14="http://schemas.microsoft.com/office/powerpoint/2010/main" val="176757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1466B96-EE1B-4297-B3F9-CB97BADD8BDF}"/>
              </a:ext>
            </a:extLst>
          </p:cNvPr>
          <p:cNvSpPr txBox="1"/>
          <p:nvPr/>
        </p:nvSpPr>
        <p:spPr>
          <a:xfrm>
            <a:off x="770984" y="1304920"/>
            <a:ext cx="7422521" cy="1295163"/>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研究显示，喂养氨基酸配方奶可促进营养不良宝宝生长发育的追赶</a:t>
            </a:r>
            <a:r>
              <a:rPr lang="en-US" altLang="zh-CN" baseline="30000"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；氨基酸配方奶能</a:t>
            </a:r>
            <a:r>
              <a:rPr lang="zh-CN" altLang="en-US" b="1" dirty="0">
                <a:solidFill>
                  <a:srgbClr val="4C157D"/>
                </a:solidFill>
                <a:latin typeface="微软雅黑" panose="020B0503020204020204" pitchFamily="34" charset="-122"/>
                <a:ea typeface="微软雅黑" panose="020B0503020204020204" pitchFamily="34" charset="-122"/>
              </a:rPr>
              <a:t>改善</a:t>
            </a:r>
            <a:r>
              <a:rPr lang="zh-CN" altLang="en-US" dirty="0">
                <a:latin typeface="微软雅黑" panose="020B0503020204020204" pitchFamily="34" charset="-122"/>
                <a:ea typeface="微软雅黑" panose="020B0503020204020204" pitchFamily="34" charset="-122"/>
              </a:rPr>
              <a:t>牛奶蛋白过敏</a:t>
            </a:r>
            <a:r>
              <a:rPr lang="zh-CN" altLang="en-US" b="1" dirty="0">
                <a:solidFill>
                  <a:srgbClr val="4C157D"/>
                </a:solidFill>
                <a:latin typeface="微软雅黑" panose="020B0503020204020204" pitchFamily="34" charset="-122"/>
                <a:ea typeface="微软雅黑" panose="020B0503020204020204" pitchFamily="34" charset="-122"/>
              </a:rPr>
              <a:t>宝宝的生长</a:t>
            </a:r>
            <a:r>
              <a:rPr lang="zh-CN" altLang="en-US" dirty="0">
                <a:latin typeface="微软雅黑" panose="020B0503020204020204" pitchFamily="34" charset="-122"/>
                <a:ea typeface="微软雅黑" panose="020B0503020204020204" pitchFamily="34" charset="-122"/>
              </a:rPr>
              <a:t>，可以</a:t>
            </a:r>
            <a:r>
              <a:rPr lang="zh-CN" altLang="en-US" b="1" dirty="0">
                <a:solidFill>
                  <a:srgbClr val="4C157D"/>
                </a:solidFill>
                <a:latin typeface="微软雅黑" panose="020B0503020204020204" pitchFamily="34" charset="-122"/>
                <a:ea typeface="微软雅黑" panose="020B0503020204020204" pitchFamily="34" charset="-122"/>
              </a:rPr>
              <a:t>长期喂养</a:t>
            </a:r>
            <a:endParaRPr lang="en-US" altLang="zh-CN" b="1" dirty="0">
              <a:solidFill>
                <a:srgbClr val="4C157D"/>
              </a:solidFill>
              <a:latin typeface="微软雅黑" panose="020B0503020204020204" pitchFamily="34" charset="-122"/>
              <a:ea typeface="微软雅黑" panose="020B0503020204020204" pitchFamily="34" charset="-122"/>
            </a:endParaRPr>
          </a:p>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氨基酸配方奶应至少</a:t>
            </a:r>
            <a:r>
              <a:rPr lang="zh-CN" altLang="en-US" b="1" dirty="0">
                <a:solidFill>
                  <a:srgbClr val="4C157D"/>
                </a:solidFill>
                <a:latin typeface="微软雅黑" panose="020B0503020204020204" pitchFamily="34" charset="-122"/>
                <a:ea typeface="微软雅黑" panose="020B0503020204020204" pitchFamily="34" charset="-122"/>
              </a:rPr>
              <a:t>喂养</a:t>
            </a:r>
            <a:r>
              <a:rPr lang="en-US" altLang="zh-CN" b="1" dirty="0">
                <a:solidFill>
                  <a:srgbClr val="4C157D"/>
                </a:solidFill>
                <a:latin typeface="微软雅黑" panose="020B0503020204020204" pitchFamily="34" charset="-122"/>
                <a:ea typeface="微软雅黑" panose="020B0503020204020204" pitchFamily="34" charset="-122"/>
              </a:rPr>
              <a:t>6</a:t>
            </a:r>
            <a:r>
              <a:rPr lang="zh-CN" altLang="en-US" b="1" dirty="0">
                <a:solidFill>
                  <a:srgbClr val="4C157D"/>
                </a:solidFill>
                <a:latin typeface="微软雅黑" panose="020B0503020204020204" pitchFamily="34" charset="-122"/>
                <a:ea typeface="微软雅黑" panose="020B0503020204020204" pitchFamily="34" charset="-122"/>
              </a:rPr>
              <a:t>个月，或</a:t>
            </a:r>
            <a:r>
              <a:rPr lang="en-US" altLang="zh-CN" b="1" dirty="0">
                <a:solidFill>
                  <a:srgbClr val="4C157D"/>
                </a:solidFill>
                <a:latin typeface="微软雅黑" panose="020B0503020204020204" pitchFamily="34" charset="-122"/>
                <a:ea typeface="微软雅黑" panose="020B0503020204020204" pitchFamily="34" charset="-122"/>
              </a:rPr>
              <a:t>9~12</a:t>
            </a:r>
            <a:r>
              <a:rPr lang="zh-CN" altLang="en-US" b="1" dirty="0">
                <a:solidFill>
                  <a:srgbClr val="4C157D"/>
                </a:solidFill>
                <a:latin typeface="微软雅黑" panose="020B0503020204020204" pitchFamily="34" charset="-122"/>
                <a:ea typeface="微软雅黑" panose="020B0503020204020204" pitchFamily="34" charset="-122"/>
              </a:rPr>
              <a:t>月龄</a:t>
            </a:r>
            <a:endParaRPr lang="zh-CN" altLang="en-US" dirty="0"/>
          </a:p>
        </p:txBody>
      </p:sp>
      <p:sp>
        <p:nvSpPr>
          <p:cNvPr id="10" name="矩形 9">
            <a:extLst>
              <a:ext uri="{FF2B5EF4-FFF2-40B4-BE49-F238E27FC236}">
                <a16:creationId xmlns:a16="http://schemas.microsoft.com/office/drawing/2014/main" id="{95457C72-BA1B-4C0D-B055-0CA06CF05612}"/>
              </a:ext>
            </a:extLst>
          </p:cNvPr>
          <p:cNvSpPr/>
          <p:nvPr/>
        </p:nvSpPr>
        <p:spPr>
          <a:xfrm>
            <a:off x="0" y="6658618"/>
            <a:ext cx="8346347" cy="215444"/>
          </a:xfrm>
          <a:prstGeom prst="rect">
            <a:avLst/>
          </a:prstGeom>
        </p:spPr>
        <p:txBody>
          <a:bodyPr wrap="square">
            <a:spAutoFit/>
          </a:bodyPr>
          <a:lstStyle/>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rPr>
              <a:t>郑玉灿</a:t>
            </a:r>
            <a:r>
              <a:rPr lang="en-US" altLang="zh-CN" sz="800" dirty="0">
                <a:solidFill>
                  <a:srgbClr val="4C157D"/>
                </a:solidFill>
                <a:latin typeface="微软雅黑" panose="020B0503020204020204" pitchFamily="34" charset="-122"/>
                <a:ea typeface="微软雅黑" panose="020B0503020204020204" pitchFamily="34" charset="-122"/>
              </a:rPr>
              <a:t>, </a:t>
            </a:r>
            <a:r>
              <a:rPr lang="zh-CN" altLang="en-US" sz="800" dirty="0">
                <a:solidFill>
                  <a:srgbClr val="4C157D"/>
                </a:solidFill>
                <a:latin typeface="微软雅黑" panose="020B0503020204020204" pitchFamily="34" charset="-122"/>
                <a:ea typeface="微软雅黑" panose="020B0503020204020204" pitchFamily="34" charset="-122"/>
              </a:rPr>
              <a:t>金玉</a:t>
            </a:r>
            <a:r>
              <a:rPr lang="en-US" altLang="zh-CN" sz="800" dirty="0">
                <a:solidFill>
                  <a:srgbClr val="4C157D"/>
                </a:solidFill>
                <a:latin typeface="微软雅黑" panose="020B0503020204020204" pitchFamily="34" charset="-122"/>
                <a:ea typeface="微软雅黑" panose="020B0503020204020204" pitchFamily="34" charset="-122"/>
              </a:rPr>
              <a:t>, </a:t>
            </a:r>
            <a:r>
              <a:rPr lang="zh-CN" altLang="en-US" sz="800" dirty="0">
                <a:solidFill>
                  <a:srgbClr val="4C157D"/>
                </a:solidFill>
                <a:latin typeface="微软雅黑" panose="020B0503020204020204" pitchFamily="34" charset="-122"/>
                <a:ea typeface="微软雅黑" panose="020B0503020204020204" pitchFamily="34" charset="-122"/>
              </a:rPr>
              <a:t>李玫</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等</a:t>
            </a:r>
            <a:r>
              <a:rPr lang="en-US" altLang="zh-CN" sz="800" dirty="0">
                <a:solidFill>
                  <a:srgbClr val="4C157D"/>
                </a:solidFill>
                <a:latin typeface="微软雅黑" panose="020B0503020204020204" pitchFamily="34" charset="-122"/>
                <a:ea typeface="微软雅黑" panose="020B0503020204020204" pitchFamily="34" charset="-122"/>
              </a:rPr>
              <a:t>. </a:t>
            </a:r>
            <a:r>
              <a:rPr lang="zh-CN" altLang="en-US" sz="800" dirty="0">
                <a:solidFill>
                  <a:srgbClr val="4C157D"/>
                </a:solidFill>
                <a:latin typeface="微软雅黑" panose="020B0503020204020204" pitchFamily="34" charset="-122"/>
                <a:ea typeface="微软雅黑" panose="020B0503020204020204" pitchFamily="34" charset="-122"/>
              </a:rPr>
              <a:t>游离氨基酸配方奶粉在牛奶蛋白过敏宝宝中的应用</a:t>
            </a:r>
            <a:r>
              <a:rPr lang="en-US" altLang="zh-CN" sz="800" dirty="0">
                <a:solidFill>
                  <a:srgbClr val="4C157D"/>
                </a:solidFill>
                <a:latin typeface="微软雅黑" panose="020B0503020204020204" pitchFamily="34" charset="-122"/>
                <a:ea typeface="微软雅黑" panose="020B0503020204020204" pitchFamily="34" charset="-122"/>
              </a:rPr>
              <a:t>[J]. </a:t>
            </a:r>
            <a:r>
              <a:rPr lang="zh-CN" altLang="en-US" sz="800" dirty="0">
                <a:solidFill>
                  <a:srgbClr val="4C157D"/>
                </a:solidFill>
                <a:latin typeface="微软雅黑" panose="020B0503020204020204" pitchFamily="34" charset="-122"/>
                <a:ea typeface="微软雅黑" panose="020B0503020204020204" pitchFamily="34" charset="-122"/>
              </a:rPr>
              <a:t>中华实用儿科临床杂志</a:t>
            </a:r>
            <a:r>
              <a:rPr lang="en-US" altLang="zh-CN" sz="800" dirty="0">
                <a:solidFill>
                  <a:srgbClr val="4C157D"/>
                </a:solidFill>
                <a:latin typeface="微软雅黑" panose="020B0503020204020204" pitchFamily="34" charset="-122"/>
                <a:ea typeface="微软雅黑" panose="020B0503020204020204" pitchFamily="34" charset="-122"/>
              </a:rPr>
              <a:t>, 2012, 27(19):1488-1490.</a:t>
            </a:r>
            <a:endParaRPr lang="zh-CN" altLang="en-US" sz="800" dirty="0">
              <a:solidFill>
                <a:srgbClr val="4C157D"/>
              </a:solidFill>
              <a:latin typeface="微软雅黑" panose="020B0503020204020204" pitchFamily="34" charset="-122"/>
              <a:ea typeface="微软雅黑" panose="020B0503020204020204" pitchFamily="34" charset="-122"/>
            </a:endParaRPr>
          </a:p>
        </p:txBody>
      </p:sp>
      <p:pic>
        <p:nvPicPr>
          <p:cNvPr id="1028" name="Picture 4" descr="Image result for infant cry and laugh cartoon">
            <a:extLst>
              <a:ext uri="{FF2B5EF4-FFF2-40B4-BE49-F238E27FC236}">
                <a16:creationId xmlns:a16="http://schemas.microsoft.com/office/drawing/2014/main" id="{A8510CBD-7554-4F9F-9880-3D24DC857F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9001" y="3601449"/>
            <a:ext cx="216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cons.iconarchive.com/icons/dapino/baby-boy/256/baby-idea-icon.png">
            <a:extLst>
              <a:ext uri="{FF2B5EF4-FFF2-40B4-BE49-F238E27FC236}">
                <a16:creationId xmlns:a16="http://schemas.microsoft.com/office/drawing/2014/main" id="{9EBE212F-A099-4BD0-8268-D7026CB6FA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38903" y="3577382"/>
            <a:ext cx="2208133" cy="2208133"/>
          </a:xfrm>
          <a:prstGeom prst="rect">
            <a:avLst/>
          </a:prstGeom>
          <a:noFill/>
          <a:extLst>
            <a:ext uri="{909E8E84-426E-40DD-AFC4-6F175D3DCCD1}">
              <a14:hiddenFill xmlns:a14="http://schemas.microsoft.com/office/drawing/2010/main">
                <a:solidFill>
                  <a:srgbClr val="FFFFFF"/>
                </a:solidFill>
              </a14:hiddenFill>
            </a:ext>
          </a:extLst>
        </p:spPr>
      </p:pic>
      <p:sp>
        <p:nvSpPr>
          <p:cNvPr id="4" name="箭头: 右 3">
            <a:extLst>
              <a:ext uri="{FF2B5EF4-FFF2-40B4-BE49-F238E27FC236}">
                <a16:creationId xmlns:a16="http://schemas.microsoft.com/office/drawing/2014/main" id="{6C23D065-8764-41BE-95DC-CA8E8E8C9D98}"/>
              </a:ext>
            </a:extLst>
          </p:cNvPr>
          <p:cNvSpPr/>
          <p:nvPr/>
        </p:nvSpPr>
        <p:spPr>
          <a:xfrm>
            <a:off x="3645568" y="5020791"/>
            <a:ext cx="1816768" cy="142007"/>
          </a:xfrm>
          <a:prstGeom prst="rightArrow">
            <a:avLst/>
          </a:prstGeom>
          <a:solidFill>
            <a:srgbClr val="4C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E010F078-D690-4BD1-82EF-CDD0FA77CA17}"/>
              </a:ext>
            </a:extLst>
          </p:cNvPr>
          <p:cNvSpPr txBox="1"/>
          <p:nvPr/>
        </p:nvSpPr>
        <p:spPr>
          <a:xfrm>
            <a:off x="3645568" y="3863936"/>
            <a:ext cx="2112735" cy="1156855"/>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喂养氨基酸配方奶</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低体重宝宝</a:t>
            </a:r>
            <a:r>
              <a:rPr lang="zh-CN" altLang="en-US" sz="1600" b="1" dirty="0">
                <a:solidFill>
                  <a:srgbClr val="4C157D"/>
                </a:solidFill>
                <a:latin typeface="微软雅黑" panose="020B0503020204020204" pitchFamily="34" charset="-122"/>
                <a:ea typeface="微软雅黑" panose="020B0503020204020204" pitchFamily="34" charset="-122"/>
              </a:rPr>
              <a:t>体重增长显著</a:t>
            </a:r>
          </a:p>
        </p:txBody>
      </p:sp>
      <p:sp>
        <p:nvSpPr>
          <p:cNvPr id="11" name="箭头: 五边形 10">
            <a:extLst>
              <a:ext uri="{FF2B5EF4-FFF2-40B4-BE49-F238E27FC236}">
                <a16:creationId xmlns:a16="http://schemas.microsoft.com/office/drawing/2014/main" id="{D7BED2BF-290B-46E2-BA85-3E6DED939FC0}"/>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治疗期</a:t>
            </a:r>
          </a:p>
        </p:txBody>
      </p:sp>
      <p:sp>
        <p:nvSpPr>
          <p:cNvPr id="13" name="标题 1">
            <a:extLst>
              <a:ext uri="{FF2B5EF4-FFF2-40B4-BE49-F238E27FC236}">
                <a16:creationId xmlns:a16="http://schemas.microsoft.com/office/drawing/2014/main" id="{2DA029E5-8EE0-4616-A259-C1220021E54C}"/>
              </a:ext>
            </a:extLst>
          </p:cNvPr>
          <p:cNvSpPr txBox="1">
            <a:spLocks/>
          </p:cNvSpPr>
          <p:nvPr/>
        </p:nvSpPr>
        <p:spPr>
          <a:xfrm>
            <a:off x="242135" y="370634"/>
            <a:ext cx="8659729" cy="93428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100" b="1" kern="1200">
                <a:solidFill>
                  <a:srgbClr val="5A2982"/>
                </a:solidFill>
                <a:latin typeface="微软雅黑" panose="020B0503020204020204" pitchFamily="34" charset="-122"/>
                <a:ea typeface="微软雅黑" panose="020B0503020204020204" pitchFamily="34" charset="-122"/>
                <a:cs typeface="+mj-cs"/>
              </a:defRPr>
            </a:lvl1pPr>
          </a:lstStyle>
          <a:p>
            <a:r>
              <a:rPr lang="zh-CN" altLang="en-US" sz="2800"/>
              <a:t>喂养氨基酸配方奶，敏宝体重明显增加</a:t>
            </a:r>
            <a:endParaRPr lang="zh-CN" altLang="en-US" sz="2800" dirty="0"/>
          </a:p>
        </p:txBody>
      </p:sp>
    </p:spTree>
    <p:extLst>
      <p:ext uri="{BB962C8B-B14F-4D97-AF65-F5344CB8AC3E}">
        <p14:creationId xmlns:p14="http://schemas.microsoft.com/office/powerpoint/2010/main" val="34178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8DE7C0BB-ED08-4AB2-855D-9E54AD0F8D1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53515" y="2308788"/>
            <a:ext cx="4836969" cy="248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a:extLst>
              <a:ext uri="{FF2B5EF4-FFF2-40B4-BE49-F238E27FC236}">
                <a16:creationId xmlns:a16="http://schemas.microsoft.com/office/drawing/2014/main" id="{A262D420-AD59-4429-BE58-7733FFCB79CB}"/>
              </a:ext>
            </a:extLst>
          </p:cNvPr>
          <p:cNvSpPr/>
          <p:nvPr/>
        </p:nvSpPr>
        <p:spPr>
          <a:xfrm>
            <a:off x="821156" y="1286605"/>
            <a:ext cx="7501689" cy="923330"/>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过敏宝宝可能会出现生长缓慢的问题，主要和</a:t>
            </a:r>
            <a:r>
              <a:rPr lang="zh-CN" altLang="en-US" b="1" dirty="0">
                <a:solidFill>
                  <a:srgbClr val="4C157D"/>
                </a:solidFill>
                <a:latin typeface="微软雅黑" panose="020B0503020204020204" pitchFamily="34" charset="-122"/>
                <a:ea typeface="微软雅黑" panose="020B0503020204020204" pitchFamily="34" charset="-122"/>
              </a:rPr>
              <a:t>每日奶量摄入</a:t>
            </a:r>
            <a:r>
              <a:rPr lang="zh-CN" altLang="en-US" dirty="0">
                <a:latin typeface="微软雅黑" panose="020B0503020204020204" pitchFamily="34" charset="-122"/>
                <a:ea typeface="微软雅黑" panose="020B0503020204020204" pitchFamily="34" charset="-122"/>
              </a:rPr>
              <a:t>有关，</a:t>
            </a:r>
            <a:r>
              <a:rPr lang="en-US" altLang="zh-CN" dirty="0">
                <a:latin typeface="微软雅黑" panose="020B0503020204020204" pitchFamily="34" charset="-122"/>
                <a:ea typeface="微软雅黑" panose="020B0503020204020204" pitchFamily="34" charset="-122"/>
              </a:rPr>
              <a:t>0-1</a:t>
            </a:r>
            <a:r>
              <a:rPr lang="zh-CN" altLang="en-US" dirty="0">
                <a:latin typeface="微软雅黑" panose="020B0503020204020204" pitchFamily="34" charset="-122"/>
                <a:ea typeface="微软雅黑" panose="020B0503020204020204" pitchFamily="34" charset="-122"/>
              </a:rPr>
              <a:t>岁宝宝每日奶量建议如下：</a:t>
            </a:r>
            <a:endParaRPr lang="zh-CN" altLang="en-US" dirty="0"/>
          </a:p>
        </p:txBody>
      </p:sp>
      <p:sp>
        <p:nvSpPr>
          <p:cNvPr id="5" name="Rectangle 4">
            <a:extLst>
              <a:ext uri="{FF2B5EF4-FFF2-40B4-BE49-F238E27FC236}">
                <a16:creationId xmlns:a16="http://schemas.microsoft.com/office/drawing/2014/main" id="{91377C23-57E7-4D7C-AC07-446AEAE6D50C}"/>
              </a:ext>
            </a:extLst>
          </p:cNvPr>
          <p:cNvSpPr/>
          <p:nvPr/>
        </p:nvSpPr>
        <p:spPr>
          <a:xfrm>
            <a:off x="997116" y="5177633"/>
            <a:ext cx="7149768" cy="830997"/>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除了奶量其他原因也会引起生长缓慢如：睡眠时间少，晚上睡得晚、疾病影响（体重不长还会掉）等。</a:t>
            </a:r>
          </a:p>
        </p:txBody>
      </p:sp>
      <p:sp>
        <p:nvSpPr>
          <p:cNvPr id="7" name="箭头: 五边形 6">
            <a:extLst>
              <a:ext uri="{FF2B5EF4-FFF2-40B4-BE49-F238E27FC236}">
                <a16:creationId xmlns:a16="http://schemas.microsoft.com/office/drawing/2014/main" id="{B89831F2-45B4-4EC7-A477-285EA2BE11B3}"/>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治疗期</a:t>
            </a:r>
          </a:p>
        </p:txBody>
      </p:sp>
      <p:sp>
        <p:nvSpPr>
          <p:cNvPr id="8" name="标题 1">
            <a:extLst>
              <a:ext uri="{FF2B5EF4-FFF2-40B4-BE49-F238E27FC236}">
                <a16:creationId xmlns:a16="http://schemas.microsoft.com/office/drawing/2014/main" id="{17024304-186C-4F08-A092-DDCB94B87130}"/>
              </a:ext>
            </a:extLst>
          </p:cNvPr>
          <p:cNvSpPr txBox="1">
            <a:spLocks/>
          </p:cNvSpPr>
          <p:nvPr/>
        </p:nvSpPr>
        <p:spPr>
          <a:xfrm>
            <a:off x="314325" y="340786"/>
            <a:ext cx="8515350" cy="934286"/>
          </a:xfrm>
          <a:prstGeom prst="rect">
            <a:avLst/>
          </a:prstGeom>
        </p:spPr>
        <p:txBody>
          <a:bodyPr vert="horz" lIns="91440" tIns="45720" rIns="91440" bIns="45720" rtlCol="0" anchor="ctr">
            <a:normAutofit/>
          </a:bodyPr>
          <a:lstStyle>
            <a:lvl1pPr algn="ctr" defTabSz="685800">
              <a:lnSpc>
                <a:spcPct val="90000"/>
              </a:lnSpc>
              <a:spcBef>
                <a:spcPct val="0"/>
              </a:spcBef>
              <a:buNone/>
              <a:defRPr sz="2800" b="1">
                <a:solidFill>
                  <a:srgbClr val="5A2982"/>
                </a:solidFill>
                <a:latin typeface="微软雅黑" panose="020B0503020204020204" pitchFamily="34" charset="-122"/>
                <a:ea typeface="微软雅黑" panose="020B0503020204020204" pitchFamily="34" charset="-122"/>
                <a:cs typeface="+mj-cs"/>
              </a:defRPr>
            </a:lvl1pPr>
          </a:lstStyle>
          <a:p>
            <a:r>
              <a:rPr lang="zh-CN" altLang="en-US" dirty="0"/>
              <a:t>过敏宝宝要保证每日奶量喂养足够</a:t>
            </a:r>
          </a:p>
        </p:txBody>
      </p:sp>
    </p:spTree>
    <p:extLst>
      <p:ext uri="{BB962C8B-B14F-4D97-AF65-F5344CB8AC3E}">
        <p14:creationId xmlns:p14="http://schemas.microsoft.com/office/powerpoint/2010/main" val="354932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8249" y="1147832"/>
            <a:ext cx="5699059" cy="251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图片 16">
            <a:extLst>
              <a:ext uri="{FF2B5EF4-FFF2-40B4-BE49-F238E27FC236}">
                <a16:creationId xmlns:a16="http://schemas.microsoft.com/office/drawing/2014/main" id="{32EE1BB2-B772-4DAC-AF70-46AB4282EE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866" y="3676291"/>
            <a:ext cx="720000" cy="720000"/>
          </a:xfrm>
          <a:prstGeom prst="rect">
            <a:avLst/>
          </a:prstGeom>
        </p:spPr>
      </p:pic>
      <p:pic>
        <p:nvPicPr>
          <p:cNvPr id="18" name="图片 17">
            <a:extLst>
              <a:ext uri="{FF2B5EF4-FFF2-40B4-BE49-F238E27FC236}">
                <a16:creationId xmlns:a16="http://schemas.microsoft.com/office/drawing/2014/main" id="{7A318244-18A1-41C6-A73E-41686A2235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7174" y="3676291"/>
            <a:ext cx="678628" cy="720000"/>
          </a:xfrm>
          <a:prstGeom prst="rect">
            <a:avLst/>
          </a:prstGeom>
        </p:spPr>
      </p:pic>
      <p:sp>
        <p:nvSpPr>
          <p:cNvPr id="2" name="文本框 1">
            <a:extLst>
              <a:ext uri="{FF2B5EF4-FFF2-40B4-BE49-F238E27FC236}">
                <a16:creationId xmlns:a16="http://schemas.microsoft.com/office/drawing/2014/main" id="{CBEAE64C-7184-4297-A0D1-3ED67E633D76}"/>
              </a:ext>
            </a:extLst>
          </p:cNvPr>
          <p:cNvSpPr txBox="1"/>
          <p:nvPr/>
        </p:nvSpPr>
        <p:spPr>
          <a:xfrm>
            <a:off x="1559689" y="3941743"/>
            <a:ext cx="2537846" cy="369332"/>
          </a:xfrm>
          <a:prstGeom prst="rect">
            <a:avLst/>
          </a:prstGeom>
          <a:noFill/>
        </p:spPr>
        <p:txBody>
          <a:bodyPr wrap="square" rtlCol="0">
            <a:spAutoFit/>
          </a:bodyPr>
          <a:lstStyle/>
          <a:p>
            <a:r>
              <a:rPr lang="zh-CN" altLang="en-US" b="1" dirty="0">
                <a:solidFill>
                  <a:srgbClr val="4C157D"/>
                </a:solidFill>
                <a:latin typeface="微软雅黑" panose="020B0503020204020204" pitchFamily="34" charset="-122"/>
                <a:ea typeface="微软雅黑" panose="020B0503020204020204" pitchFamily="34" charset="-122"/>
              </a:rPr>
              <a:t>特殊配方支持宝宝成长</a:t>
            </a:r>
          </a:p>
        </p:txBody>
      </p:sp>
      <p:sp>
        <p:nvSpPr>
          <p:cNvPr id="10" name="文本框 9">
            <a:extLst>
              <a:ext uri="{FF2B5EF4-FFF2-40B4-BE49-F238E27FC236}">
                <a16:creationId xmlns:a16="http://schemas.microsoft.com/office/drawing/2014/main" id="{0362BD69-6B73-484B-B0CE-C19E6A77550D}"/>
              </a:ext>
            </a:extLst>
          </p:cNvPr>
          <p:cNvSpPr txBox="1"/>
          <p:nvPr/>
        </p:nvSpPr>
        <p:spPr>
          <a:xfrm>
            <a:off x="5925802" y="3941743"/>
            <a:ext cx="2488332" cy="369332"/>
          </a:xfrm>
          <a:prstGeom prst="rect">
            <a:avLst/>
          </a:prstGeom>
          <a:noFill/>
        </p:spPr>
        <p:txBody>
          <a:bodyPr wrap="square" rtlCol="0">
            <a:spAutoFit/>
          </a:bodyPr>
          <a:lstStyle/>
          <a:p>
            <a:r>
              <a:rPr lang="zh-CN" altLang="en-US" b="1" dirty="0">
                <a:solidFill>
                  <a:srgbClr val="4C157D"/>
                </a:solidFill>
                <a:latin typeface="微软雅黑" panose="020B0503020204020204" pitchFamily="34" charset="-122"/>
                <a:ea typeface="微软雅黑" panose="020B0503020204020204" pitchFamily="34" charset="-122"/>
              </a:rPr>
              <a:t>及时合理的辅食添加</a:t>
            </a:r>
          </a:p>
        </p:txBody>
      </p:sp>
      <p:sp>
        <p:nvSpPr>
          <p:cNvPr id="11" name="矩形 10">
            <a:extLst>
              <a:ext uri="{FF2B5EF4-FFF2-40B4-BE49-F238E27FC236}">
                <a16:creationId xmlns:a16="http://schemas.microsoft.com/office/drawing/2014/main" id="{C5DCEA66-DD7C-4F2A-8F36-7356BA278E2E}"/>
              </a:ext>
            </a:extLst>
          </p:cNvPr>
          <p:cNvSpPr/>
          <p:nvPr/>
        </p:nvSpPr>
        <p:spPr>
          <a:xfrm>
            <a:off x="5637417" y="4311075"/>
            <a:ext cx="3080202" cy="787523"/>
          </a:xfrm>
          <a:prstGeom prst="rect">
            <a:avLst/>
          </a:prstGeom>
        </p:spPr>
        <p:txBody>
          <a:bodyPr wrap="square">
            <a:spAutoFit/>
          </a:bodyPr>
          <a:lstStyle/>
          <a:p>
            <a:pPr marL="214313" indent="-214313">
              <a:lnSpc>
                <a:spcPct val="150000"/>
              </a:lnSpc>
              <a:buFont typeface="Arial" panose="020B0604020202020204" pitchFamily="34" charset="0"/>
              <a:buChar char="•"/>
            </a:pPr>
            <a:r>
              <a:rPr lang="zh-CN" altLang="en-US" sz="1600" b="1" dirty="0">
                <a:solidFill>
                  <a:srgbClr val="4C157D"/>
                </a:solidFill>
                <a:latin typeface="微软雅黑" panose="020B0503020204020204" pitchFamily="34" charset="-122"/>
                <a:ea typeface="微软雅黑" panose="020B0503020204020204" pitchFamily="34" charset="-122"/>
              </a:rPr>
              <a:t>满</a:t>
            </a:r>
            <a:r>
              <a:rPr lang="en-US" altLang="zh-CN" sz="1600" b="1" dirty="0">
                <a:solidFill>
                  <a:srgbClr val="4C157D"/>
                </a:solidFill>
                <a:latin typeface="微软雅黑" panose="020B0503020204020204" pitchFamily="34" charset="-122"/>
                <a:ea typeface="微软雅黑" panose="020B0503020204020204" pitchFamily="34" charset="-122"/>
              </a:rPr>
              <a:t>6</a:t>
            </a:r>
            <a:r>
              <a:rPr lang="zh-CN" altLang="en-US" sz="1600" b="1" dirty="0">
                <a:solidFill>
                  <a:srgbClr val="4C157D"/>
                </a:solidFill>
                <a:latin typeface="微软雅黑" panose="020B0503020204020204" pitchFamily="34" charset="-122"/>
                <a:ea typeface="微软雅黑" panose="020B0503020204020204" pitchFamily="34" charset="-122"/>
              </a:rPr>
              <a:t>月龄宝宝</a:t>
            </a:r>
            <a:r>
              <a:rPr lang="zh-CN" altLang="en-US" sz="1600" dirty="0">
                <a:latin typeface="微软雅黑" panose="020B0503020204020204" pitchFamily="34" charset="-122"/>
                <a:ea typeface="微软雅黑" panose="020B0503020204020204" pitchFamily="34" charset="-122"/>
              </a:rPr>
              <a:t>需及时合理地添加辅食，提供多元的营养摄入</a:t>
            </a:r>
            <a:endParaRPr lang="en-US" altLang="zh-CN" sz="1600" dirty="0">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D50AA6FD-C3A7-4340-A73E-1B16A2ECED61}"/>
              </a:ext>
            </a:extLst>
          </p:cNvPr>
          <p:cNvSpPr/>
          <p:nvPr/>
        </p:nvSpPr>
        <p:spPr>
          <a:xfrm>
            <a:off x="1279331" y="4291590"/>
            <a:ext cx="3767136" cy="2644827"/>
          </a:xfrm>
          <a:prstGeom prst="rect">
            <a:avLst/>
          </a:prstGeom>
        </p:spPr>
        <p:txBody>
          <a:bodyPr wrap="square">
            <a:spAutoFit/>
          </a:bodyPr>
          <a:lstStyle/>
          <a:p>
            <a:pPr marL="214313" indent="-214313">
              <a:lnSpc>
                <a:spcPct val="150000"/>
              </a:lnSpc>
              <a:buFont typeface="Arial" panose="020B0604020202020204" pitchFamily="34" charset="0"/>
              <a:buChar char="•"/>
            </a:pPr>
            <a:r>
              <a:rPr lang="zh-CN" altLang="en-US" sz="1400" b="1" dirty="0">
                <a:solidFill>
                  <a:srgbClr val="4C157D"/>
                </a:solidFill>
                <a:latin typeface="微软雅黑" panose="020B0503020204020204" pitchFamily="34" charset="-122"/>
                <a:ea typeface="微软雅黑" panose="020B0503020204020204" pitchFamily="34" charset="-122"/>
              </a:rPr>
              <a:t>氨基酸配方粉能满足</a:t>
            </a:r>
            <a:r>
              <a:rPr lang="en-US" altLang="zh-CN" sz="1400" b="1" dirty="0">
                <a:solidFill>
                  <a:srgbClr val="4C157D"/>
                </a:solidFill>
                <a:latin typeface="微软雅黑" panose="020B0503020204020204" pitchFamily="34" charset="-122"/>
                <a:ea typeface="微软雅黑" panose="020B0503020204020204" pitchFamily="34" charset="-122"/>
              </a:rPr>
              <a:t>0-12</a:t>
            </a:r>
            <a:r>
              <a:rPr lang="zh-CN" altLang="en-US" sz="1400" b="1" dirty="0">
                <a:solidFill>
                  <a:srgbClr val="4C157D"/>
                </a:solidFill>
                <a:latin typeface="微软雅黑" panose="020B0503020204020204" pitchFamily="34" charset="-122"/>
                <a:ea typeface="微软雅黑" panose="020B0503020204020204" pitchFamily="34" charset="-122"/>
              </a:rPr>
              <a:t>个月过敏宝宝生长发育的营养需求</a:t>
            </a:r>
            <a:endParaRPr lang="en-US" altLang="zh-CN" sz="1400" b="1" dirty="0">
              <a:solidFill>
                <a:srgbClr val="4C157D"/>
              </a:solidFill>
              <a:latin typeface="微软雅黑" panose="020B0503020204020204" pitchFamily="34" charset="-122"/>
              <a:ea typeface="微软雅黑" panose="020B0503020204020204" pitchFamily="34" charset="-122"/>
            </a:endParaRPr>
          </a:p>
          <a:p>
            <a:pPr marL="214313" indent="-214313">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每日要达到足够的奶量：</a:t>
            </a:r>
            <a:r>
              <a:rPr lang="en-US" altLang="zh-CN" sz="1400" dirty="0">
                <a:latin typeface="微软雅黑" panose="020B0503020204020204" pitchFamily="34" charset="-122"/>
                <a:ea typeface="微软雅黑" panose="020B0503020204020204" pitchFamily="34" charset="-122"/>
              </a:rPr>
              <a:t>1~5</a:t>
            </a:r>
            <a:r>
              <a:rPr lang="zh-CN" altLang="en-US" sz="1400" dirty="0">
                <a:latin typeface="微软雅黑" panose="020B0503020204020204" pitchFamily="34" charset="-122"/>
                <a:ea typeface="微软雅黑" panose="020B0503020204020204" pitchFamily="34" charset="-122"/>
              </a:rPr>
              <a:t>月龄时，建议每日奶量</a:t>
            </a:r>
            <a:r>
              <a:rPr lang="zh-CN" altLang="en-US" sz="1400" b="1" dirty="0">
                <a:solidFill>
                  <a:srgbClr val="4C157D"/>
                </a:solidFill>
                <a:latin typeface="微软雅黑" panose="020B0503020204020204" pitchFamily="34" charset="-122"/>
                <a:ea typeface="微软雅黑" panose="020B0503020204020204" pitchFamily="34" charset="-122"/>
              </a:rPr>
              <a:t>宝宝体重（</a:t>
            </a:r>
            <a:r>
              <a:rPr lang="en-US" altLang="zh-CN" sz="1400" b="1" dirty="0">
                <a:solidFill>
                  <a:srgbClr val="4C157D"/>
                </a:solidFill>
                <a:latin typeface="微软雅黑" panose="020B0503020204020204" pitchFamily="34" charset="-122"/>
                <a:ea typeface="微软雅黑" panose="020B0503020204020204" pitchFamily="34" charset="-122"/>
              </a:rPr>
              <a:t>kg</a:t>
            </a:r>
            <a:r>
              <a:rPr lang="zh-CN" altLang="en-US" sz="1400" b="1" dirty="0">
                <a:solidFill>
                  <a:srgbClr val="4C157D"/>
                </a:solidFill>
                <a:latin typeface="微软雅黑" panose="020B0503020204020204" pitchFamily="34" charset="-122"/>
                <a:ea typeface="微软雅黑" panose="020B0503020204020204" pitchFamily="34" charset="-122"/>
              </a:rPr>
              <a:t>）</a:t>
            </a:r>
            <a:r>
              <a:rPr lang="en-US" altLang="zh-CN" sz="1400" b="1" dirty="0">
                <a:solidFill>
                  <a:srgbClr val="4C157D"/>
                </a:solidFill>
                <a:latin typeface="微软雅黑" panose="020B0503020204020204" pitchFamily="34" charset="-122"/>
                <a:ea typeface="微软雅黑" panose="020B0503020204020204" pitchFamily="34" charset="-122"/>
              </a:rPr>
              <a:t>x110ml</a:t>
            </a:r>
          </a:p>
          <a:p>
            <a:pPr marL="214313" indent="-214313">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6~7</a:t>
            </a:r>
            <a:r>
              <a:rPr lang="zh-CN" altLang="en-US" sz="1400" dirty="0">
                <a:latin typeface="微软雅黑" panose="020B0503020204020204" pitchFamily="34" charset="-122"/>
                <a:ea typeface="微软雅黑" panose="020B0503020204020204" pitchFamily="34" charset="-122"/>
              </a:rPr>
              <a:t>月龄时，建议每日奶量至少</a:t>
            </a:r>
            <a:r>
              <a:rPr lang="en-US" altLang="zh-CN" sz="1400" b="1" dirty="0">
                <a:solidFill>
                  <a:srgbClr val="4C157D"/>
                </a:solidFill>
                <a:latin typeface="微软雅黑" panose="020B0503020204020204" pitchFamily="34" charset="-122"/>
                <a:ea typeface="微软雅黑" panose="020B0503020204020204" pitchFamily="34" charset="-122"/>
              </a:rPr>
              <a:t>600ml</a:t>
            </a:r>
          </a:p>
          <a:p>
            <a:pPr marL="214313" indent="-214313">
              <a:lnSpc>
                <a:spcPct val="150000"/>
              </a:lnSpc>
              <a:buFont typeface="Arial" panose="020B0604020202020204" pitchFamily="34" charset="0"/>
              <a:buChar char="•"/>
            </a:pPr>
            <a:r>
              <a:rPr lang="en-US" altLang="zh-CN" sz="1400" dirty="0">
                <a:latin typeface="微软雅黑" panose="020B0503020204020204" pitchFamily="34" charset="-122"/>
                <a:ea typeface="微软雅黑" panose="020B0503020204020204" pitchFamily="34" charset="-122"/>
              </a:rPr>
              <a:t>8~12</a:t>
            </a:r>
            <a:r>
              <a:rPr lang="zh-CN" altLang="en-US" sz="1400" dirty="0">
                <a:latin typeface="微软雅黑" panose="020B0503020204020204" pitchFamily="34" charset="-122"/>
                <a:ea typeface="微软雅黑" panose="020B0503020204020204" pitchFamily="34" charset="-122"/>
              </a:rPr>
              <a:t>月龄时，建议每日奶量至少</a:t>
            </a:r>
            <a:r>
              <a:rPr lang="en-US" altLang="zh-CN" sz="1400" b="1" dirty="0">
                <a:solidFill>
                  <a:srgbClr val="4C157D"/>
                </a:solidFill>
                <a:latin typeface="微软雅黑" panose="020B0503020204020204" pitchFamily="34" charset="-122"/>
                <a:ea typeface="微软雅黑" panose="020B0503020204020204" pitchFamily="34" charset="-122"/>
              </a:rPr>
              <a:t>500ml</a:t>
            </a:r>
          </a:p>
          <a:p>
            <a:pPr>
              <a:lnSpc>
                <a:spcPct val="150000"/>
              </a:lnSpc>
            </a:pPr>
            <a:endParaRPr lang="en-US" altLang="zh-CN" sz="1400" b="1" dirty="0">
              <a:solidFill>
                <a:srgbClr val="4C157D"/>
              </a:solidFill>
              <a:latin typeface="微软雅黑" panose="020B0503020204020204" pitchFamily="34" charset="-122"/>
              <a:ea typeface="微软雅黑" panose="020B0503020204020204" pitchFamily="34" charset="-122"/>
            </a:endParaRPr>
          </a:p>
          <a:p>
            <a:pPr marL="214313" indent="-214313">
              <a:lnSpc>
                <a:spcPct val="150000"/>
              </a:lnSpc>
              <a:buFont typeface="Arial" panose="020B0604020202020204" pitchFamily="34" charset="0"/>
              <a:buChar char="•"/>
            </a:pPr>
            <a:endParaRPr lang="zh-CN" altLang="en-US" sz="1400" b="1" dirty="0">
              <a:solidFill>
                <a:srgbClr val="4C157D"/>
              </a:solidFill>
            </a:endParaRPr>
          </a:p>
        </p:txBody>
      </p:sp>
      <p:sp>
        <p:nvSpPr>
          <p:cNvPr id="15" name="箭头: 五边形 14">
            <a:extLst>
              <a:ext uri="{FF2B5EF4-FFF2-40B4-BE49-F238E27FC236}">
                <a16:creationId xmlns:a16="http://schemas.microsoft.com/office/drawing/2014/main" id="{B42DA07F-ABC7-4368-88F8-A5057A47ECB2}"/>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治疗期</a:t>
            </a:r>
          </a:p>
        </p:txBody>
      </p:sp>
      <p:sp>
        <p:nvSpPr>
          <p:cNvPr id="16" name="标题 1">
            <a:extLst>
              <a:ext uri="{FF2B5EF4-FFF2-40B4-BE49-F238E27FC236}">
                <a16:creationId xmlns:a16="http://schemas.microsoft.com/office/drawing/2014/main" id="{F51BE548-E0A2-4589-B216-1D0D3C10F7A0}"/>
              </a:ext>
            </a:extLst>
          </p:cNvPr>
          <p:cNvSpPr txBox="1">
            <a:spLocks/>
          </p:cNvSpPr>
          <p:nvPr/>
        </p:nvSpPr>
        <p:spPr>
          <a:xfrm>
            <a:off x="314325" y="340786"/>
            <a:ext cx="8515350" cy="934286"/>
          </a:xfrm>
          <a:prstGeom prst="rect">
            <a:avLst/>
          </a:prstGeom>
        </p:spPr>
        <p:txBody>
          <a:bodyPr vert="horz" lIns="91440" tIns="45720" rIns="91440" bIns="45720" rtlCol="0" anchor="ctr">
            <a:normAutofit/>
          </a:bodyPr>
          <a:lstStyle>
            <a:lvl1pPr algn="ctr" defTabSz="685800">
              <a:lnSpc>
                <a:spcPct val="90000"/>
              </a:lnSpc>
              <a:spcBef>
                <a:spcPct val="0"/>
              </a:spcBef>
              <a:buNone/>
              <a:defRPr sz="2800" b="1">
                <a:solidFill>
                  <a:srgbClr val="5A2982"/>
                </a:solidFill>
                <a:latin typeface="微软雅黑" panose="020B0503020204020204" pitchFamily="34" charset="-122"/>
                <a:ea typeface="微软雅黑" panose="020B0503020204020204" pitchFamily="34" charset="-122"/>
                <a:cs typeface="+mj-cs"/>
              </a:defRPr>
            </a:lvl1pPr>
          </a:lstStyle>
          <a:p>
            <a:r>
              <a:rPr lang="zh-CN" altLang="en-US" dirty="0"/>
              <a:t>除了足量特殊配方，敏宝还需要合理添加辅食</a:t>
            </a:r>
          </a:p>
        </p:txBody>
      </p:sp>
    </p:spTree>
    <p:extLst>
      <p:ext uri="{BB962C8B-B14F-4D97-AF65-F5344CB8AC3E}">
        <p14:creationId xmlns:p14="http://schemas.microsoft.com/office/powerpoint/2010/main" val="46857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AB6312F-026C-467D-B022-83088BAF4646}"/>
              </a:ext>
            </a:extLst>
          </p:cNvPr>
          <p:cNvSpPr txBox="1"/>
          <p:nvPr/>
        </p:nvSpPr>
        <p:spPr>
          <a:xfrm>
            <a:off x="662986" y="1275072"/>
            <a:ext cx="8166689" cy="1338828"/>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牛奶蛋白过敏的满</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月龄宝宝添加辅食可</a:t>
            </a:r>
            <a:r>
              <a:rPr lang="zh-CN" altLang="en-US" b="1" dirty="0">
                <a:solidFill>
                  <a:srgbClr val="4C157D"/>
                </a:solidFill>
                <a:latin typeface="微软雅黑" panose="020B0503020204020204" pitchFamily="34" charset="-122"/>
                <a:ea typeface="微软雅黑" panose="020B0503020204020204" pitchFamily="34" charset="-122"/>
              </a:rPr>
              <a:t>先加含铁米粉、蔬菜</a:t>
            </a:r>
            <a:r>
              <a:rPr lang="zh-CN" altLang="en-US" dirty="0">
                <a:latin typeface="微软雅黑" panose="020B0503020204020204" pitchFamily="34" charset="-122"/>
                <a:ea typeface="微软雅黑" panose="020B0503020204020204" pitchFamily="34" charset="-122"/>
              </a:rPr>
              <a:t>等，逐步过渡到</a:t>
            </a:r>
            <a:r>
              <a:rPr lang="zh-CN" altLang="en-US" b="1" dirty="0">
                <a:solidFill>
                  <a:srgbClr val="4C157D"/>
                </a:solidFill>
                <a:latin typeface="微软雅黑" panose="020B0503020204020204" pitchFamily="34" charset="-122"/>
                <a:ea typeface="微软雅黑" panose="020B0503020204020204" pitchFamily="34" charset="-122"/>
              </a:rPr>
              <a:t>肉类食物、鸡蛋、海产品</a:t>
            </a:r>
            <a:r>
              <a:rPr lang="en-US" altLang="zh-CN" b="1" baseline="30000" dirty="0">
                <a:solidFill>
                  <a:srgbClr val="4C157D"/>
                </a:solidFill>
                <a:latin typeface="微软雅黑" panose="020B0503020204020204" pitchFamily="34" charset="-122"/>
                <a:ea typeface="微软雅黑" panose="020B0503020204020204" pitchFamily="34" charset="-122"/>
              </a:rPr>
              <a:t>2</a:t>
            </a:r>
          </a:p>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可</a:t>
            </a:r>
            <a:r>
              <a:rPr lang="zh-CN" altLang="en-US" b="1" dirty="0">
                <a:solidFill>
                  <a:srgbClr val="4C157D"/>
                </a:solidFill>
                <a:latin typeface="微软雅黑" panose="020B0503020204020204" pitchFamily="34" charset="-122"/>
                <a:ea typeface="微软雅黑" panose="020B0503020204020204" pitchFamily="34" charset="-122"/>
              </a:rPr>
              <a:t>常备一本食物日记</a:t>
            </a:r>
            <a:r>
              <a:rPr lang="zh-CN" altLang="en-US" dirty="0">
                <a:latin typeface="微软雅黑" panose="020B0503020204020204" pitchFamily="34" charset="-122"/>
                <a:ea typeface="微软雅黑" panose="020B0503020204020204" pitchFamily="34" charset="-122"/>
              </a:rPr>
              <a:t>，记录宝宝吃了什么，便于排查过敏原</a:t>
            </a:r>
            <a:endParaRPr lang="en-US" altLang="zh-CN"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05AFC57B-827C-44F4-B18B-30561815C8CD}"/>
              </a:ext>
            </a:extLst>
          </p:cNvPr>
          <p:cNvSpPr/>
          <p:nvPr/>
        </p:nvSpPr>
        <p:spPr>
          <a:xfrm>
            <a:off x="0" y="6517214"/>
            <a:ext cx="5884164" cy="338554"/>
          </a:xfrm>
          <a:prstGeom prst="rect">
            <a:avLst/>
          </a:prstGeom>
        </p:spPr>
        <p:txBody>
          <a:bodyPr wrap="square">
            <a:spAutoFit/>
          </a:bodyPr>
          <a:lstStyle/>
          <a:p>
            <a:pPr marL="171450" indent="-171450">
              <a:buFont typeface="+mj-lt"/>
              <a:buAutoNum type="arabicPeriod"/>
            </a:pPr>
            <a:r>
              <a:rPr lang="en-US" altLang="zh-CN" sz="800" dirty="0">
                <a:solidFill>
                  <a:srgbClr val="4C157D"/>
                </a:solidFill>
                <a:latin typeface="微软雅黑" panose="020B0503020204020204" pitchFamily="34" charset="-122"/>
                <a:ea typeface="微软雅黑" panose="020B0503020204020204" pitchFamily="34" charset="-122"/>
              </a:rPr>
              <a:t>MaslinK,GrundyJ,GlasbeyG,etal.PediatricAllergy&amp;Immunology,2016,27(2):141.</a:t>
            </a:r>
          </a:p>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rPr>
              <a:t>中华医学会儿科学分会消化学组</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食物过敏相关消化道疾病诊断与管理专家共识</a:t>
            </a:r>
            <a:r>
              <a:rPr lang="en-US" altLang="zh-CN" sz="800" dirty="0">
                <a:solidFill>
                  <a:srgbClr val="4C157D"/>
                </a:solidFill>
                <a:latin typeface="微软雅黑" panose="020B0503020204020204" pitchFamily="34" charset="-122"/>
                <a:ea typeface="微软雅黑" panose="020B0503020204020204" pitchFamily="34" charset="-122"/>
              </a:rPr>
              <a:t>[J].</a:t>
            </a:r>
            <a:r>
              <a:rPr lang="zh-CN" altLang="en-US" sz="800" dirty="0">
                <a:solidFill>
                  <a:srgbClr val="4C157D"/>
                </a:solidFill>
                <a:latin typeface="微软雅黑" panose="020B0503020204020204" pitchFamily="34" charset="-122"/>
                <a:ea typeface="微软雅黑" panose="020B0503020204020204" pitchFamily="34" charset="-122"/>
              </a:rPr>
              <a:t>中华儿科杂志</a:t>
            </a:r>
            <a:r>
              <a:rPr lang="en-US" altLang="zh-CN" sz="800" dirty="0">
                <a:solidFill>
                  <a:srgbClr val="4C157D"/>
                </a:solidFill>
                <a:latin typeface="微软雅黑" panose="020B0503020204020204" pitchFamily="34" charset="-122"/>
                <a:ea typeface="微软雅黑" panose="020B0503020204020204" pitchFamily="34" charset="-122"/>
              </a:rPr>
              <a:t>,2017,55(7).</a:t>
            </a:r>
            <a:endParaRPr lang="zh-CN" altLang="en-US" sz="800" dirty="0">
              <a:solidFill>
                <a:srgbClr val="4C157D"/>
              </a:solidFill>
              <a:latin typeface="微软雅黑" panose="020B0503020204020204" pitchFamily="34" charset="-122"/>
              <a:ea typeface="微软雅黑" panose="020B0503020204020204" pitchFamily="34" charset="-122"/>
            </a:endParaRPr>
          </a:p>
        </p:txBody>
      </p:sp>
      <p:pic>
        <p:nvPicPr>
          <p:cNvPr id="3074" name="Picture 2" descr="Image result for infant complementary food cartoon">
            <a:extLst>
              <a:ext uri="{FF2B5EF4-FFF2-40B4-BE49-F238E27FC236}">
                <a16:creationId xmlns:a16="http://schemas.microsoft.com/office/drawing/2014/main" id="{1CEE20C6-61BF-4244-8AA9-2347E59A3159}"/>
              </a:ext>
            </a:extLst>
          </p:cNvPr>
          <p:cNvPicPr>
            <a:picLocks noChangeAspect="1" noChangeArrowheads="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62986" y="3294939"/>
            <a:ext cx="2776517" cy="2707105"/>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FBF70D99-F02D-44AC-BEE0-05C6F477488E}"/>
              </a:ext>
            </a:extLst>
          </p:cNvPr>
          <p:cNvSpPr txBox="1"/>
          <p:nvPr/>
        </p:nvSpPr>
        <p:spPr>
          <a:xfrm>
            <a:off x="3553737" y="2744238"/>
            <a:ext cx="5092721" cy="2857308"/>
          </a:xfrm>
          <a:prstGeom prst="roundRect">
            <a:avLst/>
          </a:prstGeom>
          <a:noFill/>
          <a:ln w="12700">
            <a:solidFill>
              <a:srgbClr val="4C157D"/>
            </a:solidFill>
            <a:prstDash val="lgDash"/>
          </a:ln>
        </p:spPr>
        <p:txBody>
          <a:bodyPr wrap="square" rtlCol="0">
            <a:spAutoFit/>
          </a:bodyPr>
          <a:lstStyle/>
          <a:p>
            <a:pPr algn="ctr">
              <a:lnSpc>
                <a:spcPct val="150000"/>
              </a:lnSpc>
            </a:pPr>
            <a:r>
              <a:rPr lang="zh-CN" altLang="en-US" sz="2000" b="1" dirty="0">
                <a:solidFill>
                  <a:srgbClr val="4C157D"/>
                </a:solidFill>
                <a:latin typeface="微软雅黑" panose="020B0503020204020204" pitchFamily="34" charset="-122"/>
                <a:ea typeface="微软雅黑" panose="020B0503020204020204" pitchFamily="34" charset="-122"/>
              </a:rPr>
              <a:t>辅食添加原则</a:t>
            </a:r>
            <a:endParaRPr lang="en-US" altLang="zh-CN" sz="2000" b="1" dirty="0">
              <a:solidFill>
                <a:srgbClr val="4C157D"/>
              </a:solidFill>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dirty="0">
                <a:latin typeface="微软雅黑" panose="020B0503020204020204" pitchFamily="34" charset="-122"/>
                <a:ea typeface="微软雅黑" panose="020B0503020204020204" pitchFamily="34" charset="-122"/>
              </a:rPr>
              <a:t>6-9</a:t>
            </a:r>
            <a:r>
              <a:rPr lang="zh-CN" altLang="en-US" dirty="0">
                <a:latin typeface="微软雅黑" panose="020B0503020204020204" pitchFamily="34" charset="-122"/>
                <a:ea typeface="微软雅黑" panose="020B0503020204020204" pitchFamily="34" charset="-122"/>
              </a:rPr>
              <a:t>月龄辅食添加关键期，</a:t>
            </a:r>
            <a:r>
              <a:rPr lang="zh-CN" altLang="en-US" b="1" dirty="0">
                <a:solidFill>
                  <a:srgbClr val="4C157D"/>
                </a:solidFill>
                <a:latin typeface="微软雅黑" panose="020B0503020204020204" pitchFamily="34" charset="-122"/>
                <a:ea typeface="微软雅黑" panose="020B0503020204020204" pitchFamily="34" charset="-122"/>
              </a:rPr>
              <a:t>不要轻易转奶</a:t>
            </a:r>
          </a:p>
          <a:p>
            <a:pPr marL="342900" indent="-342900">
              <a:lnSpc>
                <a:spcPct val="150000"/>
              </a:lnSpc>
              <a:buFont typeface="+mj-lt"/>
              <a:buAutoNum type="arabicPeriod"/>
            </a:pPr>
            <a:r>
              <a:rPr lang="zh-CN" altLang="en-US" dirty="0">
                <a:latin typeface="微软雅黑" panose="020B0503020204020204" pitchFamily="34" charset="-122"/>
                <a:ea typeface="微软雅黑" panose="020B0503020204020204" pitchFamily="34" charset="-122"/>
              </a:rPr>
              <a:t>辅食遵循</a:t>
            </a:r>
            <a:r>
              <a:rPr lang="zh-CN" altLang="en-US" b="1" dirty="0">
                <a:solidFill>
                  <a:srgbClr val="4C157D"/>
                </a:solidFill>
                <a:latin typeface="微软雅黑" panose="020B0503020204020204" pitchFamily="34" charset="-122"/>
                <a:ea typeface="微软雅黑" panose="020B0503020204020204" pitchFamily="34" charset="-122"/>
              </a:rPr>
              <a:t>从稀到稠</a:t>
            </a:r>
            <a:r>
              <a:rPr lang="zh-CN" altLang="en-US" dirty="0">
                <a:latin typeface="微软雅黑" panose="020B0503020204020204" pitchFamily="34" charset="-122"/>
                <a:ea typeface="微软雅黑" panose="020B0503020204020204" pitchFamily="34" charset="-122"/>
              </a:rPr>
              <a:t>、</a:t>
            </a:r>
            <a:r>
              <a:rPr lang="zh-CN" altLang="en-US" b="1" dirty="0">
                <a:solidFill>
                  <a:srgbClr val="4C157D"/>
                </a:solidFill>
                <a:latin typeface="微软雅黑" panose="020B0503020204020204" pitchFamily="34" charset="-122"/>
                <a:ea typeface="微软雅黑" panose="020B0503020204020204" pitchFamily="34" charset="-122"/>
              </a:rPr>
              <a:t>从少到多</a:t>
            </a:r>
            <a:r>
              <a:rPr lang="zh-CN" altLang="en-US" dirty="0">
                <a:latin typeface="微软雅黑" panose="020B0503020204020204" pitchFamily="34" charset="-122"/>
                <a:ea typeface="微软雅黑" panose="020B0503020204020204" pitchFamily="34" charset="-122"/>
              </a:rPr>
              <a:t>、</a:t>
            </a:r>
            <a:r>
              <a:rPr lang="zh-CN" altLang="en-US" b="1" dirty="0">
                <a:solidFill>
                  <a:srgbClr val="4C157D"/>
                </a:solidFill>
                <a:latin typeface="微软雅黑" panose="020B0503020204020204" pitchFamily="34" charset="-122"/>
                <a:ea typeface="微软雅黑" panose="020B0503020204020204" pitchFamily="34" charset="-122"/>
              </a:rPr>
              <a:t>从细到粗</a:t>
            </a:r>
            <a:r>
              <a:rPr lang="zh-CN" altLang="en-US" dirty="0">
                <a:latin typeface="微软雅黑" panose="020B0503020204020204" pitchFamily="34" charset="-122"/>
                <a:ea typeface="微软雅黑" panose="020B0503020204020204" pitchFamily="34" charset="-122"/>
              </a:rPr>
              <a:t>、</a:t>
            </a:r>
            <a:r>
              <a:rPr lang="zh-CN" altLang="en-US" b="1" dirty="0">
                <a:solidFill>
                  <a:srgbClr val="4C157D"/>
                </a:solidFill>
                <a:latin typeface="微软雅黑" panose="020B0503020204020204" pitchFamily="34" charset="-122"/>
                <a:ea typeface="微软雅黑" panose="020B0503020204020204" pitchFamily="34" charset="-122"/>
              </a:rPr>
              <a:t>从单一到混合</a:t>
            </a:r>
            <a:r>
              <a:rPr lang="zh-CN" altLang="en-US" dirty="0">
                <a:latin typeface="微软雅黑" panose="020B0503020204020204" pitchFamily="34" charset="-122"/>
                <a:ea typeface="微软雅黑" panose="020B0503020204020204" pitchFamily="34" charset="-122"/>
              </a:rPr>
              <a:t>的原则</a:t>
            </a:r>
          </a:p>
          <a:p>
            <a:pPr marL="342900" indent="-342900">
              <a:lnSpc>
                <a:spcPct val="150000"/>
              </a:lnSpc>
              <a:buFont typeface="+mj-lt"/>
              <a:buAutoNum type="arabicPeriod"/>
            </a:pPr>
            <a:r>
              <a:rPr lang="zh-CN" altLang="en-US" dirty="0">
                <a:latin typeface="微软雅黑" panose="020B0503020204020204" pitchFamily="34" charset="-122"/>
                <a:ea typeface="微软雅黑" panose="020B0503020204020204" pitchFamily="34" charset="-122"/>
              </a:rPr>
              <a:t>每添加一种食物，都要</a:t>
            </a:r>
            <a:r>
              <a:rPr lang="zh-CN" altLang="en-US" b="1" dirty="0">
                <a:solidFill>
                  <a:srgbClr val="4C157D"/>
                </a:solidFill>
                <a:latin typeface="微软雅黑" panose="020B0503020204020204" pitchFamily="34" charset="-122"/>
                <a:ea typeface="微软雅黑" panose="020B0503020204020204" pitchFamily="34" charset="-122"/>
              </a:rPr>
              <a:t>观察</a:t>
            </a:r>
            <a:r>
              <a:rPr lang="en-US" altLang="zh-CN" b="1" dirty="0">
                <a:solidFill>
                  <a:srgbClr val="4C157D"/>
                </a:solidFill>
                <a:latin typeface="微软雅黑" panose="020B0503020204020204" pitchFamily="34" charset="-122"/>
                <a:ea typeface="微软雅黑" panose="020B0503020204020204" pitchFamily="34" charset="-122"/>
              </a:rPr>
              <a:t>3-5</a:t>
            </a:r>
            <a:r>
              <a:rPr lang="zh-CN" altLang="en-US" b="1" dirty="0">
                <a:solidFill>
                  <a:srgbClr val="4C157D"/>
                </a:solidFill>
                <a:latin typeface="微软雅黑" panose="020B0503020204020204" pitchFamily="34" charset="-122"/>
                <a:ea typeface="微软雅黑" panose="020B0503020204020204" pitchFamily="34" charset="-122"/>
              </a:rPr>
              <a:t>天</a:t>
            </a:r>
            <a:r>
              <a:rPr lang="zh-CN" altLang="en-US" dirty="0">
                <a:latin typeface="微软雅黑" panose="020B0503020204020204" pitchFamily="34" charset="-122"/>
                <a:ea typeface="微软雅黑" panose="020B0503020204020204" pitchFamily="34" charset="-122"/>
              </a:rPr>
              <a:t>，确认该食物不会让宝宝过敏，再添加第二种</a:t>
            </a:r>
          </a:p>
        </p:txBody>
      </p:sp>
      <p:sp>
        <p:nvSpPr>
          <p:cNvPr id="8" name="箭头: 五边形 7">
            <a:extLst>
              <a:ext uri="{FF2B5EF4-FFF2-40B4-BE49-F238E27FC236}">
                <a16:creationId xmlns:a16="http://schemas.microsoft.com/office/drawing/2014/main" id="{FE05CA90-B28B-4B73-AD62-42D3A157B773}"/>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治疗期</a:t>
            </a:r>
          </a:p>
        </p:txBody>
      </p:sp>
      <p:sp>
        <p:nvSpPr>
          <p:cNvPr id="12" name="标题 1">
            <a:extLst>
              <a:ext uri="{FF2B5EF4-FFF2-40B4-BE49-F238E27FC236}">
                <a16:creationId xmlns:a16="http://schemas.microsoft.com/office/drawing/2014/main" id="{01BEAE55-1565-45BC-BF5D-7D9C38E6517A}"/>
              </a:ext>
            </a:extLst>
          </p:cNvPr>
          <p:cNvSpPr txBox="1">
            <a:spLocks/>
          </p:cNvSpPr>
          <p:nvPr/>
        </p:nvSpPr>
        <p:spPr>
          <a:xfrm>
            <a:off x="314325" y="383650"/>
            <a:ext cx="8633732" cy="93428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100" b="1" kern="1200">
                <a:solidFill>
                  <a:srgbClr val="5A2982"/>
                </a:solidFill>
                <a:latin typeface="微软雅黑" panose="020B0503020204020204" pitchFamily="34" charset="-122"/>
                <a:ea typeface="微软雅黑" panose="020B0503020204020204" pitchFamily="34" charset="-122"/>
                <a:cs typeface="+mj-cs"/>
              </a:defRPr>
            </a:lvl1pPr>
          </a:lstStyle>
          <a:p>
            <a:r>
              <a:rPr lang="zh-CN" altLang="en-US" sz="2600" dirty="0"/>
              <a:t>辅食添加原则：注意回避牛奶蛋白，同时保证饮食多样化</a:t>
            </a:r>
            <a:r>
              <a:rPr lang="en-US" altLang="zh-CN" sz="2600" baseline="30000" dirty="0"/>
              <a:t>1</a:t>
            </a:r>
            <a:endParaRPr lang="zh-CN" altLang="en-US" sz="2600" baseline="30000" dirty="0"/>
          </a:p>
        </p:txBody>
      </p:sp>
    </p:spTree>
    <p:extLst>
      <p:ext uri="{BB962C8B-B14F-4D97-AF65-F5344CB8AC3E}">
        <p14:creationId xmlns:p14="http://schemas.microsoft.com/office/powerpoint/2010/main" val="297155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zh-CN" altLang="en-US" sz="2800"/>
              <a:t>目录</a:t>
            </a:r>
            <a:endParaRPr lang="en-GB" sz="2800" dirty="0"/>
          </a:p>
        </p:txBody>
      </p:sp>
      <p:sp>
        <p:nvSpPr>
          <p:cNvPr id="4" name="文本框 3">
            <a:extLst>
              <a:ext uri="{FF2B5EF4-FFF2-40B4-BE49-F238E27FC236}">
                <a16:creationId xmlns:a16="http://schemas.microsoft.com/office/drawing/2014/main" id="{B1AB2656-92F4-4D10-9DFD-35AAC67DA42C}"/>
              </a:ext>
            </a:extLst>
          </p:cNvPr>
          <p:cNvSpPr txBox="1"/>
          <p:nvPr/>
        </p:nvSpPr>
        <p:spPr>
          <a:xfrm>
            <a:off x="1007268" y="1564525"/>
            <a:ext cx="7679533" cy="419839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牛奶蛋白过敏是常见的婴幼儿过敏性疾病，会对宝宝产生近远期的影响</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回避牛奶蛋白过敏的两个治疗误区</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宝宝胃肠道发育不成熟导致牛奶蛋白过敏</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通过</a:t>
            </a:r>
            <a:r>
              <a:rPr lang="zh-CN" altLang="en-US" b="1" dirty="0">
                <a:solidFill>
                  <a:srgbClr val="48157D"/>
                </a:solidFill>
                <a:latin typeface="微软雅黑" panose="020B0503020204020204" pitchFamily="34" charset="-122"/>
                <a:ea typeface="微软雅黑" panose="020B0503020204020204" pitchFamily="34" charset="-122"/>
              </a:rPr>
              <a:t>营养管理及家庭护理</a:t>
            </a:r>
            <a:r>
              <a:rPr lang="zh-CN" altLang="en-US" dirty="0">
                <a:latin typeface="微软雅黑" panose="020B0503020204020204" pitchFamily="34" charset="-122"/>
                <a:ea typeface="微软雅黑" panose="020B0503020204020204" pitchFamily="34" charset="-122"/>
              </a:rPr>
              <a:t>治疗胃肠道不适的牛奶蛋白过敏宝宝</a:t>
            </a:r>
            <a:endParaRPr lang="en-US" altLang="zh-CN"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营养管理</a:t>
            </a:r>
            <a:endParaRPr lang="en-US" altLang="zh-CN" dirty="0">
              <a:latin typeface="微软雅黑" panose="020B0503020204020204" pitchFamily="34" charset="-122"/>
              <a:ea typeface="微软雅黑" panose="020B0503020204020204" pitchFamily="34" charset="-122"/>
            </a:endParaRPr>
          </a:p>
          <a:p>
            <a:pPr lvl="1">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诊断</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治疗</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恢复</a:t>
            </a:r>
            <a:endParaRPr lang="en-US" altLang="zh-CN"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家庭护理</a:t>
            </a:r>
          </a:p>
          <a:p>
            <a:pPr lvl="2">
              <a:lnSpc>
                <a:spcPct val="150000"/>
              </a:lnSpc>
            </a:pPr>
            <a:r>
              <a:rPr lang="zh-CN" altLang="en-US" dirty="0">
                <a:latin typeface="微软雅黑" panose="020B0503020204020204" pitchFamily="34" charset="-122"/>
                <a:ea typeface="微软雅黑" panose="020B0503020204020204" pitchFamily="34" charset="-122"/>
              </a:rPr>
              <a:t>包括环境控制及宝宝腹泻、便秘的护理方法</a:t>
            </a:r>
          </a:p>
          <a:p>
            <a:pPr lvl="2">
              <a:lnSpc>
                <a:spcPct val="150000"/>
              </a:lnSpc>
            </a:pPr>
            <a:endParaRPr lang="en-US" altLang="zh-CN" dirty="0">
              <a:latin typeface="微软雅黑" panose="020B0503020204020204" pitchFamily="34" charset="-122"/>
              <a:ea typeface="微软雅黑" panose="020B0503020204020204" pitchFamily="34" charset="-122"/>
            </a:endParaRPr>
          </a:p>
          <a:p>
            <a:pPr lvl="2">
              <a:lnSpc>
                <a:spcPct val="150000"/>
              </a:lnSpc>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2083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B0B408-1F4C-483F-841D-CF68C75D8D57}"/>
              </a:ext>
            </a:extLst>
          </p:cNvPr>
          <p:cNvSpPr>
            <a:spLocks noGrp="1"/>
          </p:cNvSpPr>
          <p:nvPr>
            <p:ph type="title"/>
          </p:nvPr>
        </p:nvSpPr>
        <p:spPr>
          <a:xfrm>
            <a:off x="-25627" y="360888"/>
            <a:ext cx="9169628" cy="934286"/>
          </a:xfrm>
        </p:spPr>
        <p:txBody>
          <a:bodyPr vert="horz" lIns="91440" tIns="45720" rIns="91440" bIns="45720" rtlCol="0" anchor="ctr">
            <a:normAutofit/>
          </a:bodyPr>
          <a:lstStyle/>
          <a:p>
            <a:r>
              <a:rPr lang="zh-CN" altLang="en-US" sz="2700" dirty="0"/>
              <a:t>喂养氨基酸配方奶</a:t>
            </a:r>
            <a:r>
              <a:rPr lang="en-US" altLang="zh-CN" sz="2700" dirty="0"/>
              <a:t>6</a:t>
            </a:r>
            <a:r>
              <a:rPr lang="zh-CN" altLang="en-US" sz="2700" dirty="0"/>
              <a:t>个月后进入恢复期，考虑引入牛奶蛋白</a:t>
            </a:r>
          </a:p>
        </p:txBody>
      </p:sp>
      <p:sp>
        <p:nvSpPr>
          <p:cNvPr id="4" name="文本框 3">
            <a:extLst>
              <a:ext uri="{FF2B5EF4-FFF2-40B4-BE49-F238E27FC236}">
                <a16:creationId xmlns:a16="http://schemas.microsoft.com/office/drawing/2014/main" id="{C53210C3-CEA4-4F88-A5CF-5FEA7B7E35B5}"/>
              </a:ext>
            </a:extLst>
          </p:cNvPr>
          <p:cNvSpPr txBox="1"/>
          <p:nvPr/>
        </p:nvSpPr>
        <p:spPr>
          <a:xfrm>
            <a:off x="784398" y="1289715"/>
            <a:ext cx="7358635" cy="874407"/>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转奶需满足两大条件：</a:t>
            </a:r>
            <a:r>
              <a:rPr lang="zh-CN" altLang="en-US" b="1" dirty="0">
                <a:solidFill>
                  <a:srgbClr val="4C157D"/>
                </a:solidFill>
                <a:latin typeface="微软雅黑" panose="020B0503020204020204" pitchFamily="34" charset="-122"/>
                <a:ea typeface="微软雅黑" panose="020B0503020204020204" pitchFamily="34" charset="-122"/>
              </a:rPr>
              <a:t>症状稳定无反复</a:t>
            </a:r>
            <a:r>
              <a:rPr lang="zh-CN" altLang="en-US" dirty="0">
                <a:latin typeface="微软雅黑" panose="020B0503020204020204" pitchFamily="34" charset="-122"/>
                <a:ea typeface="微软雅黑" panose="020B0503020204020204" pitchFamily="34" charset="-122"/>
              </a:rPr>
              <a:t>，以及</a:t>
            </a:r>
            <a:r>
              <a:rPr lang="zh-CN" altLang="en-US" b="1" dirty="0">
                <a:solidFill>
                  <a:srgbClr val="4C157D"/>
                </a:solidFill>
                <a:latin typeface="微软雅黑" panose="020B0503020204020204" pitchFamily="34" charset="-122"/>
                <a:ea typeface="微软雅黑" panose="020B0503020204020204" pitchFamily="34" charset="-122"/>
              </a:rPr>
              <a:t>满</a:t>
            </a:r>
            <a:r>
              <a:rPr lang="en-US" altLang="zh-CN" b="1" dirty="0">
                <a:solidFill>
                  <a:srgbClr val="4C157D"/>
                </a:solidFill>
                <a:latin typeface="微软雅黑" panose="020B0503020204020204" pitchFamily="34" charset="-122"/>
                <a:ea typeface="微软雅黑" panose="020B0503020204020204" pitchFamily="34" charset="-122"/>
              </a:rPr>
              <a:t>6</a:t>
            </a:r>
            <a:r>
              <a:rPr lang="zh-CN" altLang="en-US" b="1" dirty="0">
                <a:solidFill>
                  <a:srgbClr val="4C157D"/>
                </a:solidFill>
                <a:latin typeface="微软雅黑" panose="020B0503020204020204" pitchFamily="34" charset="-122"/>
                <a:ea typeface="微软雅黑" panose="020B0503020204020204" pitchFamily="34" charset="-122"/>
              </a:rPr>
              <a:t>月龄辅食添加顺利</a:t>
            </a:r>
            <a:r>
              <a:rPr lang="zh-CN" altLang="en-US" dirty="0">
                <a:latin typeface="微软雅黑" panose="020B0503020204020204" pitchFamily="34" charset="-122"/>
                <a:ea typeface="微软雅黑" panose="020B0503020204020204" pitchFamily="34" charset="-122"/>
              </a:rPr>
              <a:t>，可以考虑将</a:t>
            </a:r>
            <a:r>
              <a:rPr lang="zh-CN" altLang="en-US" b="1" dirty="0">
                <a:solidFill>
                  <a:srgbClr val="4C157D"/>
                </a:solidFill>
                <a:latin typeface="微软雅黑" panose="020B0503020204020204" pitchFamily="34" charset="-122"/>
                <a:ea typeface="微软雅黑" panose="020B0503020204020204" pitchFamily="34" charset="-122"/>
              </a:rPr>
              <a:t>氨基酸配方奶转为深度水解配方奶</a:t>
            </a:r>
            <a:endParaRPr lang="en-US" altLang="zh-CN" b="1" dirty="0">
              <a:solidFill>
                <a:srgbClr val="4C157D"/>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AB6F78F9-259D-480D-8AA4-5C17844200DD}"/>
              </a:ext>
            </a:extLst>
          </p:cNvPr>
          <p:cNvGrpSpPr/>
          <p:nvPr/>
        </p:nvGrpSpPr>
        <p:grpSpPr>
          <a:xfrm>
            <a:off x="580282" y="2346153"/>
            <a:ext cx="4134953" cy="2772783"/>
            <a:chOff x="4008080" y="2661419"/>
            <a:chExt cx="4134953" cy="2772783"/>
          </a:xfrm>
        </p:grpSpPr>
        <p:sp>
          <p:nvSpPr>
            <p:cNvPr id="10" name="文本框 9">
              <a:extLst>
                <a:ext uri="{FF2B5EF4-FFF2-40B4-BE49-F238E27FC236}">
                  <a16:creationId xmlns:a16="http://schemas.microsoft.com/office/drawing/2014/main" id="{B3C3FD68-0212-4611-B42C-2E6BC950F75D}"/>
                </a:ext>
              </a:extLst>
            </p:cNvPr>
            <p:cNvSpPr txBox="1"/>
            <p:nvPr/>
          </p:nvSpPr>
          <p:spPr>
            <a:xfrm>
              <a:off x="4008080" y="2880311"/>
              <a:ext cx="4134953" cy="2553891"/>
            </a:xfrm>
            <a:prstGeom prst="roundRect">
              <a:avLst/>
            </a:prstGeom>
            <a:noFill/>
            <a:ln>
              <a:solidFill>
                <a:srgbClr val="4C157D"/>
              </a:solidFill>
            </a:ln>
          </p:spPr>
          <p:txBody>
            <a:bodyPr wrap="square" rtlCol="0">
              <a:spAutoFit/>
            </a:bodyPr>
            <a:lstStyle/>
            <a:p>
              <a:pPr marL="0" lvl="1" indent="-214313">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第一天，在当天的</a:t>
              </a:r>
              <a:r>
                <a:rPr lang="en-US" altLang="zh-CN" sz="1600" b="1" dirty="0">
                  <a:solidFill>
                    <a:srgbClr val="4C157D"/>
                  </a:solidFill>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顿奶中</a:t>
              </a:r>
              <a:r>
                <a:rPr lang="zh-CN" altLang="en-US" sz="1600" b="1" dirty="0">
                  <a:solidFill>
                    <a:srgbClr val="4C157D"/>
                  </a:solidFill>
                  <a:latin typeface="微软雅黑" panose="020B0503020204020204" pitchFamily="34" charset="-122"/>
                  <a:ea typeface="微软雅黑" panose="020B0503020204020204" pitchFamily="34" charset="-122"/>
                </a:rPr>
                <a:t>加一勺</a:t>
              </a:r>
              <a:endParaRPr lang="en-US" altLang="zh-CN" sz="1600" b="1" dirty="0">
                <a:solidFill>
                  <a:srgbClr val="4C157D"/>
                </a:solidFill>
                <a:latin typeface="微软雅黑" panose="020B0503020204020204" pitchFamily="34" charset="-122"/>
                <a:ea typeface="微软雅黑" panose="020B0503020204020204" pitchFamily="34" charset="-122"/>
              </a:endParaRPr>
            </a:p>
            <a:p>
              <a:pPr marL="0" lvl="1" indent="-214313">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第二天，在当天的</a:t>
              </a:r>
              <a:r>
                <a:rPr lang="en-US" altLang="zh-CN" sz="1600" b="1" dirty="0">
                  <a:solidFill>
                    <a:srgbClr val="4C157D"/>
                  </a:solidFill>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顿奶中</a:t>
              </a:r>
              <a:r>
                <a:rPr lang="zh-CN" altLang="en-US" sz="1600" b="1" dirty="0">
                  <a:solidFill>
                    <a:srgbClr val="4C157D"/>
                  </a:solidFill>
                  <a:latin typeface="微软雅黑" panose="020B0503020204020204" pitchFamily="34" charset="-122"/>
                  <a:ea typeface="微软雅黑" panose="020B0503020204020204" pitchFamily="34" charset="-122"/>
                </a:rPr>
                <a:t>各加一勺</a:t>
              </a:r>
              <a:endParaRPr lang="en-US" altLang="zh-CN" sz="1600" b="1" dirty="0">
                <a:solidFill>
                  <a:srgbClr val="4C157D"/>
                </a:solidFill>
                <a:latin typeface="微软雅黑" panose="020B0503020204020204" pitchFamily="34" charset="-122"/>
                <a:ea typeface="微软雅黑" panose="020B0503020204020204" pitchFamily="34" charset="-122"/>
              </a:endParaRPr>
            </a:p>
            <a:p>
              <a:pPr marL="0" lvl="1" indent="-214313">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第三天，在当天的</a:t>
              </a:r>
              <a:r>
                <a:rPr lang="en-US" altLang="zh-CN" sz="1600" b="1" dirty="0">
                  <a:solidFill>
                    <a:srgbClr val="4C157D"/>
                  </a:solidFill>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顿奶中</a:t>
              </a:r>
              <a:r>
                <a:rPr lang="zh-CN" altLang="en-US" sz="1600" b="1" dirty="0">
                  <a:solidFill>
                    <a:srgbClr val="4C157D"/>
                  </a:solidFill>
                  <a:latin typeface="微软雅黑" panose="020B0503020204020204" pitchFamily="34" charset="-122"/>
                  <a:ea typeface="微软雅黑" panose="020B0503020204020204" pitchFamily="34" charset="-122"/>
                </a:rPr>
                <a:t>各加一勺</a:t>
              </a:r>
              <a:endParaRPr lang="en-US" altLang="zh-CN" sz="1600" b="1" dirty="0">
                <a:solidFill>
                  <a:srgbClr val="4C157D"/>
                </a:solidFill>
                <a:latin typeface="微软雅黑" panose="020B0503020204020204" pitchFamily="34" charset="-122"/>
                <a:ea typeface="微软雅黑" panose="020B0503020204020204" pitchFamily="34" charset="-122"/>
              </a:endParaRPr>
            </a:p>
            <a:p>
              <a:pPr lvl="1">
                <a:lnSpc>
                  <a:spcPct val="150000"/>
                </a:lnSpc>
              </a:pPr>
              <a:r>
                <a:rPr lang="en-US" altLang="zh-CN" sz="1600" dirty="0">
                  <a:latin typeface="微软雅黑" panose="020B0503020204020204" pitchFamily="34" charset="-122"/>
                  <a:ea typeface="微软雅黑" panose="020B0503020204020204" pitchFamily="34" charset="-122"/>
                </a:rPr>
                <a:t>	……</a:t>
              </a:r>
            </a:p>
            <a:p>
              <a:pPr marL="0" lvl="1" indent="-214313">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以此类推，直至完全转为深度水解配方（纽太特）</a:t>
              </a:r>
              <a:endParaRPr lang="en-US" altLang="zh-CN" sz="1600" dirty="0">
                <a:latin typeface="微软雅黑" panose="020B0503020204020204" pitchFamily="34" charset="-122"/>
                <a:ea typeface="微软雅黑" panose="020B0503020204020204" pitchFamily="34" charset="-122"/>
              </a:endParaRPr>
            </a:p>
          </p:txBody>
        </p:sp>
        <p:sp>
          <p:nvSpPr>
            <p:cNvPr id="7" name="矩形: 圆角 6">
              <a:extLst>
                <a:ext uri="{FF2B5EF4-FFF2-40B4-BE49-F238E27FC236}">
                  <a16:creationId xmlns:a16="http://schemas.microsoft.com/office/drawing/2014/main" id="{8A4021F9-BC9A-40D5-8F38-46BBCC65CA41}"/>
                </a:ext>
              </a:extLst>
            </p:cNvPr>
            <p:cNvSpPr/>
            <p:nvPr/>
          </p:nvSpPr>
          <p:spPr>
            <a:xfrm>
              <a:off x="5403834" y="2661419"/>
              <a:ext cx="1343444" cy="329184"/>
            </a:xfrm>
            <a:prstGeom prst="roundRect">
              <a:avLst/>
            </a:prstGeom>
            <a:solidFill>
              <a:srgbClr val="4C1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转奶方法</a:t>
              </a:r>
            </a:p>
          </p:txBody>
        </p:sp>
      </p:grpSp>
      <p:sp>
        <p:nvSpPr>
          <p:cNvPr id="11" name="文本框 11">
            <a:extLst>
              <a:ext uri="{FF2B5EF4-FFF2-40B4-BE49-F238E27FC236}">
                <a16:creationId xmlns:a16="http://schemas.microsoft.com/office/drawing/2014/main" id="{B4AF031B-7F2F-4F8C-813A-26C76BEADC0F}"/>
              </a:ext>
            </a:extLst>
          </p:cNvPr>
          <p:cNvSpPr txBox="1"/>
          <p:nvPr/>
        </p:nvSpPr>
        <p:spPr>
          <a:xfrm>
            <a:off x="784398" y="5178808"/>
            <a:ext cx="3656035" cy="874407"/>
          </a:xfrm>
          <a:prstGeom prst="rect">
            <a:avLst/>
          </a:prstGeom>
          <a:noFill/>
        </p:spPr>
        <p:txBody>
          <a:bodyPr wrap="square" rtlCol="0">
            <a:spAutoFit/>
          </a:bodyPr>
          <a:lstStyle/>
          <a:p>
            <a:pPr>
              <a:lnSpc>
                <a:spcPct val="150000"/>
              </a:lnSpc>
            </a:pPr>
            <a:r>
              <a:rPr lang="zh-CN" altLang="en-US" b="1" dirty="0">
                <a:solidFill>
                  <a:srgbClr val="4C157D"/>
                </a:solidFill>
                <a:latin typeface="微软雅黑" panose="020B0503020204020204" pitchFamily="34" charset="-122"/>
                <a:ea typeface="微软雅黑" panose="020B0503020204020204" pitchFamily="34" charset="-122"/>
              </a:rPr>
              <a:t>*如尝试失败应继续喂氨基酸配方至少三个月，再次尝试</a:t>
            </a:r>
          </a:p>
        </p:txBody>
      </p:sp>
      <p:sp>
        <p:nvSpPr>
          <p:cNvPr id="15" name="文本框 14">
            <a:extLst>
              <a:ext uri="{FF2B5EF4-FFF2-40B4-BE49-F238E27FC236}">
                <a16:creationId xmlns:a16="http://schemas.microsoft.com/office/drawing/2014/main" id="{B3D34E5E-1898-467B-B46B-4ECBD05CB416}"/>
              </a:ext>
            </a:extLst>
          </p:cNvPr>
          <p:cNvSpPr txBox="1"/>
          <p:nvPr/>
        </p:nvSpPr>
        <p:spPr>
          <a:xfrm>
            <a:off x="4912556" y="2447197"/>
            <a:ext cx="3656035" cy="2677656"/>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sym typeface="Helvetica Light"/>
              </a:rPr>
              <a:t>普通配方奶的引入需要一个</a:t>
            </a: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长期的过程</a:t>
            </a:r>
            <a:r>
              <a:rPr lang="zh-CN" altLang="en-US" sz="1600" dirty="0">
                <a:latin typeface="微软雅黑" panose="020B0503020204020204" pitchFamily="34" charset="-122"/>
                <a:ea typeface="微软雅黑" panose="020B0503020204020204" pitchFamily="34" charset="-122"/>
                <a:sym typeface="Helvetica Light"/>
              </a:rPr>
              <a:t>，需要逐步建立宝宝的耐受性</a:t>
            </a:r>
            <a:endParaRPr lang="en-US" altLang="zh-CN" sz="1600" dirty="0">
              <a:latin typeface="微软雅黑" panose="020B0503020204020204" pitchFamily="34" charset="-122"/>
              <a:ea typeface="微软雅黑" panose="020B0503020204020204" pitchFamily="34" charset="-122"/>
              <a:sym typeface="Helvetica Light"/>
            </a:endParaRPr>
          </a:p>
          <a:p>
            <a:pPr>
              <a:lnSpc>
                <a:spcPct val="150000"/>
              </a:lnSpc>
            </a:pPr>
            <a:endParaRPr lang="en-US" altLang="zh-CN" sz="1600" dirty="0">
              <a:latin typeface="微软雅黑" panose="020B0503020204020204" pitchFamily="34" charset="-122"/>
              <a:ea typeface="微软雅黑" panose="020B0503020204020204" pitchFamily="34" charset="-122"/>
              <a:sym typeface="Helvetica Light"/>
            </a:endParaRPr>
          </a:p>
          <a:p>
            <a:pPr>
              <a:lnSpc>
                <a:spcPct val="150000"/>
              </a:lnSpc>
            </a:pPr>
            <a:r>
              <a:rPr lang="zh-CN" altLang="en-US" sz="1600" dirty="0">
                <a:latin typeface="微软雅黑" panose="020B0503020204020204" pitchFamily="34" charset="-122"/>
                <a:ea typeface="微软雅黑" panose="020B0503020204020204" pitchFamily="34" charset="-122"/>
                <a:sym typeface="Helvetica Light"/>
              </a:rPr>
              <a:t>建议转化过程为</a:t>
            </a: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氨基酸配方</a:t>
            </a:r>
            <a:r>
              <a:rPr lang="zh-CN" altLang="en-US" sz="1600" dirty="0">
                <a:latin typeface="微软雅黑" panose="020B0503020204020204" pitchFamily="34" charset="-122"/>
                <a:ea typeface="微软雅黑" panose="020B0503020204020204" pitchFamily="34" charset="-122"/>
                <a:sym typeface="Helvetica Light"/>
              </a:rPr>
              <a:t>→</a:t>
            </a: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深度水解配方</a:t>
            </a:r>
            <a:r>
              <a:rPr lang="zh-CN" altLang="en-US" sz="1600" dirty="0">
                <a:latin typeface="微软雅黑" panose="020B0503020204020204" pitchFamily="34" charset="-122"/>
                <a:ea typeface="微软雅黑" panose="020B0503020204020204" pitchFamily="34" charset="-122"/>
                <a:sym typeface="Helvetica Light"/>
              </a:rPr>
              <a:t>→普通配方</a:t>
            </a:r>
            <a:endParaRPr lang="en-US" altLang="zh-CN" sz="1600" dirty="0">
              <a:latin typeface="微软雅黑" panose="020B0503020204020204" pitchFamily="34" charset="-122"/>
              <a:ea typeface="微软雅黑" panose="020B0503020204020204" pitchFamily="34" charset="-122"/>
              <a:sym typeface="Helvetica Light"/>
            </a:endParaRPr>
          </a:p>
          <a:p>
            <a:pPr>
              <a:lnSpc>
                <a:spcPct val="150000"/>
              </a:lnSpc>
            </a:pPr>
            <a:r>
              <a:rPr lang="zh-CN" altLang="en-US" sz="1600" dirty="0">
                <a:latin typeface="微软雅黑" panose="020B0503020204020204" pitchFamily="34" charset="-122"/>
                <a:ea typeface="微软雅黑" panose="020B0503020204020204" pitchFamily="34" charset="-122"/>
                <a:sym typeface="Helvetica Light"/>
              </a:rPr>
              <a:t>如普通配方奶尝试失败，继续喂养深度水解配方</a:t>
            </a: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至少三个月</a:t>
            </a:r>
          </a:p>
        </p:txBody>
      </p:sp>
      <p:sp>
        <p:nvSpPr>
          <p:cNvPr id="18" name="箭头: 五边形 17">
            <a:extLst>
              <a:ext uri="{FF2B5EF4-FFF2-40B4-BE49-F238E27FC236}">
                <a16:creationId xmlns:a16="http://schemas.microsoft.com/office/drawing/2014/main" id="{300F7F6B-3634-477E-BB4E-C56FDBB46287}"/>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恢复期</a:t>
            </a:r>
          </a:p>
        </p:txBody>
      </p:sp>
    </p:spTree>
    <p:extLst>
      <p:ext uri="{BB962C8B-B14F-4D97-AF65-F5344CB8AC3E}">
        <p14:creationId xmlns:p14="http://schemas.microsoft.com/office/powerpoint/2010/main" val="2475757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a:extLst>
              <a:ext uri="{FF2B5EF4-FFF2-40B4-BE49-F238E27FC236}">
                <a16:creationId xmlns:a16="http://schemas.microsoft.com/office/drawing/2014/main" id="{62E266C7-B703-4BD2-B1D4-4E8196C417F7}"/>
              </a:ext>
            </a:extLst>
          </p:cNvPr>
          <p:cNvSpPr/>
          <p:nvPr/>
        </p:nvSpPr>
        <p:spPr>
          <a:xfrm>
            <a:off x="2888255" y="4408401"/>
            <a:ext cx="5635314" cy="1430179"/>
          </a:xfrm>
          <a:prstGeom prst="roundRect">
            <a:avLst/>
          </a:prstGeom>
          <a:noFill/>
          <a:ln w="19050">
            <a:solidFill>
              <a:srgbClr val="48157D"/>
            </a:solidFill>
            <a:prstDash val="dashDot"/>
          </a:ln>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研究证明，</a:t>
            </a:r>
            <a:r>
              <a:rPr lang="zh-CN" altLang="en-US" b="1" dirty="0">
                <a:solidFill>
                  <a:srgbClr val="48157D"/>
                </a:solidFill>
                <a:latin typeface="微软雅黑" panose="020B0503020204020204" pitchFamily="34" charset="-122"/>
                <a:ea typeface="微软雅黑" panose="020B0503020204020204" pitchFamily="34" charset="-122"/>
              </a:rPr>
              <a:t>氨基酸配方</a:t>
            </a:r>
            <a:r>
              <a:rPr lang="en-US" altLang="zh-CN" b="1" dirty="0">
                <a:solidFill>
                  <a:srgbClr val="48157D"/>
                </a:solidFill>
                <a:latin typeface="微软雅黑" panose="020B0503020204020204" pitchFamily="34" charset="-122"/>
                <a:ea typeface="微软雅黑" panose="020B0503020204020204" pitchFamily="34" charset="-122"/>
              </a:rPr>
              <a:t>+</a:t>
            </a:r>
            <a:r>
              <a:rPr lang="zh-CN" altLang="en-US" b="1" dirty="0">
                <a:solidFill>
                  <a:srgbClr val="48157D"/>
                </a:solidFill>
                <a:latin typeface="微软雅黑" panose="020B0503020204020204" pitchFamily="34" charset="-122"/>
                <a:ea typeface="微软雅黑" panose="020B0503020204020204" pitchFamily="34" charset="-122"/>
              </a:rPr>
              <a:t>乳清蛋白水解的深度水解配方喂养</a:t>
            </a:r>
            <a:r>
              <a:rPr lang="en-US" altLang="zh-CN" b="1" dirty="0">
                <a:solidFill>
                  <a:srgbClr val="48157D"/>
                </a:solidFill>
                <a:latin typeface="微软雅黑" panose="020B0503020204020204" pitchFamily="34" charset="-122"/>
                <a:ea typeface="微软雅黑" panose="020B0503020204020204" pitchFamily="34" charset="-122"/>
              </a:rPr>
              <a:t>10</a:t>
            </a:r>
            <a:r>
              <a:rPr lang="zh-CN" altLang="en-US" b="1" dirty="0">
                <a:solidFill>
                  <a:srgbClr val="48157D"/>
                </a:solidFill>
                <a:latin typeface="微软雅黑" panose="020B0503020204020204" pitchFamily="34" charset="-122"/>
                <a:ea typeface="微软雅黑" panose="020B0503020204020204" pitchFamily="34" charset="-122"/>
              </a:rPr>
              <a:t>个月</a:t>
            </a:r>
            <a:r>
              <a:rPr lang="zh-CN" altLang="en-US" sz="1600" dirty="0">
                <a:latin typeface="微软雅黑" panose="020B0503020204020204" pitchFamily="34" charset="-122"/>
                <a:ea typeface="微软雅黑" panose="020B0503020204020204" pitchFamily="34" charset="-122"/>
              </a:rPr>
              <a:t>，能帮助敏宝耐受牛奶蛋白，可以逐步恢复正常饮食</a:t>
            </a:r>
            <a:r>
              <a:rPr lang="en-US" altLang="zh-CN" sz="1600" baseline="30000" dirty="0">
                <a:latin typeface="微软雅黑" panose="020B0503020204020204" pitchFamily="34" charset="-122"/>
                <a:ea typeface="微软雅黑" panose="020B0503020204020204" pitchFamily="34" charset="-122"/>
              </a:rPr>
              <a:t>3</a:t>
            </a:r>
            <a:endParaRPr lang="en-US" altLang="zh-CN" baseline="30000" dirty="0">
              <a:latin typeface="微软雅黑" panose="020B0503020204020204" pitchFamily="34" charset="-122"/>
              <a:ea typeface="微软雅黑" panose="020B0503020204020204" pitchFamily="34" charset="-122"/>
            </a:endParaRPr>
          </a:p>
        </p:txBody>
      </p:sp>
      <p:sp>
        <p:nvSpPr>
          <p:cNvPr id="6" name="箭头: 五边形 5">
            <a:extLst>
              <a:ext uri="{FF2B5EF4-FFF2-40B4-BE49-F238E27FC236}">
                <a16:creationId xmlns:a16="http://schemas.microsoft.com/office/drawing/2014/main" id="{B8185E8A-5F2D-443A-A9A0-6F166C7B1166}"/>
              </a:ext>
            </a:extLst>
          </p:cNvPr>
          <p:cNvSpPr/>
          <p:nvPr/>
        </p:nvSpPr>
        <p:spPr>
          <a:xfrm>
            <a:off x="0" y="157163"/>
            <a:ext cx="1614488" cy="338554"/>
          </a:xfrm>
          <a:prstGeom prst="homePlate">
            <a:avLst/>
          </a:prstGeom>
          <a:solidFill>
            <a:srgbClr val="48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恢复期</a:t>
            </a:r>
          </a:p>
        </p:txBody>
      </p:sp>
      <p:sp>
        <p:nvSpPr>
          <p:cNvPr id="7" name="标题 1">
            <a:extLst>
              <a:ext uri="{FF2B5EF4-FFF2-40B4-BE49-F238E27FC236}">
                <a16:creationId xmlns:a16="http://schemas.microsoft.com/office/drawing/2014/main" id="{2F1E679D-E050-41EF-B52D-FD9C18F2EEED}"/>
              </a:ext>
            </a:extLst>
          </p:cNvPr>
          <p:cNvSpPr txBox="1">
            <a:spLocks/>
          </p:cNvSpPr>
          <p:nvPr/>
        </p:nvSpPr>
        <p:spPr>
          <a:xfrm>
            <a:off x="-25627" y="360888"/>
            <a:ext cx="9169628" cy="93428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100" b="1" kern="1200">
                <a:solidFill>
                  <a:srgbClr val="5A2982"/>
                </a:solidFill>
                <a:latin typeface="微软雅黑" panose="020B0503020204020204" pitchFamily="34" charset="-122"/>
                <a:ea typeface="微软雅黑" panose="020B0503020204020204" pitchFamily="34" charset="-122"/>
                <a:cs typeface="+mj-cs"/>
              </a:defRPr>
            </a:lvl1pPr>
          </a:lstStyle>
          <a:p>
            <a:r>
              <a:rPr lang="zh-CN" altLang="en-US" sz="2700" dirty="0"/>
              <a:t>选择合适的深度水解配方继续喂养敏宝</a:t>
            </a:r>
          </a:p>
        </p:txBody>
      </p:sp>
      <p:pic>
        <p:nvPicPr>
          <p:cNvPr id="9" name="图片 8">
            <a:extLst>
              <a:ext uri="{FF2B5EF4-FFF2-40B4-BE49-F238E27FC236}">
                <a16:creationId xmlns:a16="http://schemas.microsoft.com/office/drawing/2014/main" id="{2F63A4FE-3B23-4F34-B5CC-6D6FFB54DBD0}"/>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53724" y="1708829"/>
            <a:ext cx="1443086" cy="1912927"/>
          </a:xfrm>
          <a:prstGeom prst="rect">
            <a:avLst/>
          </a:prstGeom>
        </p:spPr>
      </p:pic>
      <p:pic>
        <p:nvPicPr>
          <p:cNvPr id="11" name="图片 10">
            <a:extLst>
              <a:ext uri="{FF2B5EF4-FFF2-40B4-BE49-F238E27FC236}">
                <a16:creationId xmlns:a16="http://schemas.microsoft.com/office/drawing/2014/main" id="{5B5E90E7-4DA7-415F-A66C-99087478AFD4}"/>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12693" y="1708829"/>
            <a:ext cx="1443086" cy="1912927"/>
          </a:xfrm>
          <a:prstGeom prst="rect">
            <a:avLst/>
          </a:prstGeom>
        </p:spPr>
      </p:pic>
      <p:pic>
        <p:nvPicPr>
          <p:cNvPr id="13" name="图片 12">
            <a:extLst>
              <a:ext uri="{FF2B5EF4-FFF2-40B4-BE49-F238E27FC236}">
                <a16:creationId xmlns:a16="http://schemas.microsoft.com/office/drawing/2014/main" id="{FFD5CCA5-5727-41DB-AB49-474BCDFF49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554" y="1498899"/>
            <a:ext cx="726362" cy="1054979"/>
          </a:xfrm>
          <a:prstGeom prst="rect">
            <a:avLst/>
          </a:prstGeom>
        </p:spPr>
      </p:pic>
      <p:pic>
        <p:nvPicPr>
          <p:cNvPr id="16" name="图片 15">
            <a:extLst>
              <a:ext uri="{FF2B5EF4-FFF2-40B4-BE49-F238E27FC236}">
                <a16:creationId xmlns:a16="http://schemas.microsoft.com/office/drawing/2014/main" id="{F5F0B70E-9638-454D-94FE-5F336AEF0E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3085" y="1498899"/>
            <a:ext cx="726362" cy="1054979"/>
          </a:xfrm>
          <a:prstGeom prst="rect">
            <a:avLst/>
          </a:prstGeom>
        </p:spPr>
      </p:pic>
      <p:sp>
        <p:nvSpPr>
          <p:cNvPr id="14" name="文本框 13">
            <a:extLst>
              <a:ext uri="{FF2B5EF4-FFF2-40B4-BE49-F238E27FC236}">
                <a16:creationId xmlns:a16="http://schemas.microsoft.com/office/drawing/2014/main" id="{1ADD3595-FFCE-4082-8AEB-3D1B9177F83F}"/>
              </a:ext>
            </a:extLst>
          </p:cNvPr>
          <p:cNvSpPr txBox="1"/>
          <p:nvPr/>
        </p:nvSpPr>
        <p:spPr>
          <a:xfrm>
            <a:off x="1030916" y="1790520"/>
            <a:ext cx="1690053" cy="615553"/>
          </a:xfrm>
          <a:prstGeom prst="rect">
            <a:avLst/>
          </a:prstGeom>
          <a:noFill/>
        </p:spPr>
        <p:txBody>
          <a:bodyPr wrap="square" rtlCol="0">
            <a:spAutoFit/>
          </a:bodyPr>
          <a:lstStyle/>
          <a:p>
            <a:r>
              <a:rPr lang="zh-CN" altLang="en-US" b="1" dirty="0">
                <a:solidFill>
                  <a:srgbClr val="48157D"/>
                </a:solidFill>
                <a:latin typeface="微软雅黑" panose="020B0503020204020204" pitchFamily="34" charset="-122"/>
                <a:ea typeface="微软雅黑" panose="020B0503020204020204" pitchFamily="34" charset="-122"/>
              </a:rPr>
              <a:t>乳清蛋白</a:t>
            </a:r>
            <a:r>
              <a:rPr lang="zh-CN" altLang="en-US" sz="1600" b="1" dirty="0">
                <a:solidFill>
                  <a:srgbClr val="48157D"/>
                </a:solidFill>
                <a:latin typeface="微软雅黑" panose="020B0503020204020204" pitchFamily="34" charset="-122"/>
                <a:ea typeface="微软雅黑" panose="020B0503020204020204" pitchFamily="34" charset="-122"/>
              </a:rPr>
              <a:t>水解的深度水解配方</a:t>
            </a:r>
          </a:p>
        </p:txBody>
      </p:sp>
      <p:sp>
        <p:nvSpPr>
          <p:cNvPr id="18" name="文本框 17">
            <a:extLst>
              <a:ext uri="{FF2B5EF4-FFF2-40B4-BE49-F238E27FC236}">
                <a16:creationId xmlns:a16="http://schemas.microsoft.com/office/drawing/2014/main" id="{C868FED9-4817-4759-A919-4EF244578B84}"/>
              </a:ext>
            </a:extLst>
          </p:cNvPr>
          <p:cNvSpPr txBox="1"/>
          <p:nvPr/>
        </p:nvSpPr>
        <p:spPr>
          <a:xfrm>
            <a:off x="6712111" y="1826274"/>
            <a:ext cx="1516926" cy="615553"/>
          </a:xfrm>
          <a:prstGeom prst="rect">
            <a:avLst/>
          </a:prstGeom>
          <a:noFill/>
        </p:spPr>
        <p:txBody>
          <a:bodyPr wrap="square" rtlCol="0">
            <a:spAutoFit/>
          </a:bodyPr>
          <a:lstStyle/>
          <a:p>
            <a:r>
              <a:rPr lang="zh-CN" altLang="en-US" b="1" dirty="0">
                <a:solidFill>
                  <a:srgbClr val="48157D"/>
                </a:solidFill>
                <a:latin typeface="微软雅黑" panose="020B0503020204020204" pitchFamily="34" charset="-122"/>
                <a:ea typeface="微软雅黑" panose="020B0503020204020204" pitchFamily="34" charset="-122"/>
              </a:rPr>
              <a:t>酪蛋白</a:t>
            </a:r>
            <a:r>
              <a:rPr lang="zh-CN" altLang="en-US" sz="1600" b="1" dirty="0">
                <a:solidFill>
                  <a:srgbClr val="48157D"/>
                </a:solidFill>
                <a:latin typeface="微软雅黑" panose="020B0503020204020204" pitchFamily="34" charset="-122"/>
                <a:ea typeface="微软雅黑" panose="020B0503020204020204" pitchFamily="34" charset="-122"/>
              </a:rPr>
              <a:t>水解的深度水解配方</a:t>
            </a:r>
          </a:p>
        </p:txBody>
      </p:sp>
      <p:sp>
        <p:nvSpPr>
          <p:cNvPr id="15" name="文本框 14">
            <a:extLst>
              <a:ext uri="{FF2B5EF4-FFF2-40B4-BE49-F238E27FC236}">
                <a16:creationId xmlns:a16="http://schemas.microsoft.com/office/drawing/2014/main" id="{31442711-0D43-4166-B31E-D823693CAF76}"/>
              </a:ext>
            </a:extLst>
          </p:cNvPr>
          <p:cNvSpPr txBox="1"/>
          <p:nvPr/>
        </p:nvSpPr>
        <p:spPr>
          <a:xfrm>
            <a:off x="726345" y="2418064"/>
            <a:ext cx="1852863" cy="152618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致敏性更低</a:t>
            </a:r>
            <a:r>
              <a:rPr lang="en-US" altLang="zh-CN" sz="1600" baseline="30000" dirty="0">
                <a:latin typeface="微软雅黑" panose="020B0503020204020204" pitchFamily="34" charset="-122"/>
                <a:ea typeface="微软雅黑" panose="020B0503020204020204" pitchFamily="34" charset="-122"/>
              </a:rPr>
              <a:t>1</a:t>
            </a: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乳清蛋白配方更接近母乳</a:t>
            </a:r>
            <a:r>
              <a:rPr lang="en-US" altLang="zh-CN" sz="1600" baseline="30000" dirty="0">
                <a:latin typeface="微软雅黑" panose="020B0503020204020204" pitchFamily="34" charset="-122"/>
                <a:ea typeface="微软雅黑" panose="020B0503020204020204" pitchFamily="34" charset="-122"/>
              </a:rPr>
              <a:t>2</a:t>
            </a: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口味更好</a:t>
            </a:r>
            <a:endParaRPr lang="en-US" altLang="zh-CN" sz="1600" dirty="0">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32239F1D-6172-4D25-9492-AD5B3874CB83}"/>
              </a:ext>
            </a:extLst>
          </p:cNvPr>
          <p:cNvSpPr/>
          <p:nvPr/>
        </p:nvSpPr>
        <p:spPr>
          <a:xfrm>
            <a:off x="0" y="6397006"/>
            <a:ext cx="4572000" cy="461665"/>
          </a:xfrm>
          <a:prstGeom prst="rect">
            <a:avLst/>
          </a:prstGeom>
        </p:spPr>
        <p:txBody>
          <a:bodyPr wrap="square">
            <a:spAutoFit/>
          </a:bodyPr>
          <a:lstStyle/>
          <a:p>
            <a:pPr marL="171450" indent="-171450">
              <a:buFont typeface="+mj-lt"/>
              <a:buAutoNum type="arabicPeriod"/>
            </a:pPr>
            <a:r>
              <a:rPr lang="en-US" altLang="zh-CN" sz="800" dirty="0">
                <a:solidFill>
                  <a:srgbClr val="4C157D"/>
                </a:solidFill>
                <a:latin typeface="微软雅黑" panose="020B0503020204020204" pitchFamily="34" charset="-122"/>
                <a:ea typeface="微软雅黑" panose="020B0503020204020204" pitchFamily="34" charset="-122"/>
              </a:rPr>
              <a:t>Kaczmarski M, </a:t>
            </a:r>
            <a:r>
              <a:rPr lang="en-US" altLang="zh-CN" sz="800" dirty="0" err="1">
                <a:solidFill>
                  <a:srgbClr val="4C157D"/>
                </a:solidFill>
                <a:latin typeface="微软雅黑" panose="020B0503020204020204" pitchFamily="34" charset="-122"/>
                <a:ea typeface="微软雅黑" panose="020B0503020204020204" pitchFamily="34" charset="-122"/>
              </a:rPr>
              <a:t>Wasilewska</a:t>
            </a:r>
            <a:r>
              <a:rPr lang="en-US" altLang="zh-CN" sz="800" dirty="0">
                <a:solidFill>
                  <a:srgbClr val="4C157D"/>
                </a:solidFill>
                <a:latin typeface="微软雅黑" panose="020B0503020204020204" pitchFamily="34" charset="-122"/>
                <a:ea typeface="微软雅黑" panose="020B0503020204020204" pitchFamily="34" charset="-122"/>
              </a:rPr>
              <a:t> J, </a:t>
            </a:r>
            <a:r>
              <a:rPr lang="en-US" altLang="zh-CN" sz="800" dirty="0" err="1">
                <a:solidFill>
                  <a:srgbClr val="4C157D"/>
                </a:solidFill>
                <a:latin typeface="微软雅黑" panose="020B0503020204020204" pitchFamily="34" charset="-122"/>
                <a:ea typeface="微软雅黑" panose="020B0503020204020204" pitchFamily="34" charset="-122"/>
              </a:rPr>
              <a:t>Lasota</a:t>
            </a:r>
            <a:r>
              <a:rPr lang="en-US" altLang="zh-CN" sz="800" dirty="0">
                <a:solidFill>
                  <a:srgbClr val="4C157D"/>
                </a:solidFill>
                <a:latin typeface="微软雅黑" panose="020B0503020204020204" pitchFamily="34" charset="-122"/>
                <a:ea typeface="微软雅黑" panose="020B0503020204020204" pitchFamily="34" charset="-122"/>
              </a:rPr>
              <a:t> M. </a:t>
            </a:r>
            <a:r>
              <a:rPr lang="en-US" altLang="zh-CN" sz="800" dirty="0" err="1">
                <a:solidFill>
                  <a:srgbClr val="4C157D"/>
                </a:solidFill>
                <a:latin typeface="微软雅黑" panose="020B0503020204020204" pitchFamily="34" charset="-122"/>
                <a:ea typeface="微软雅黑" panose="020B0503020204020204" pitchFamily="34" charset="-122"/>
              </a:rPr>
              <a:t>Rocz</a:t>
            </a:r>
            <a:r>
              <a:rPr lang="en-US" altLang="zh-CN" sz="800" dirty="0">
                <a:solidFill>
                  <a:srgbClr val="4C157D"/>
                </a:solidFill>
                <a:latin typeface="微软雅黑" panose="020B0503020204020204" pitchFamily="34" charset="-122"/>
                <a:ea typeface="微软雅黑" panose="020B0503020204020204" pitchFamily="34" charset="-122"/>
              </a:rPr>
              <a:t> </a:t>
            </a:r>
            <a:r>
              <a:rPr lang="en-US" altLang="zh-CN" sz="800" dirty="0" err="1">
                <a:solidFill>
                  <a:srgbClr val="4C157D"/>
                </a:solidFill>
                <a:latin typeface="微软雅黑" panose="020B0503020204020204" pitchFamily="34" charset="-122"/>
                <a:ea typeface="微软雅黑" panose="020B0503020204020204" pitchFamily="34" charset="-122"/>
              </a:rPr>
              <a:t>Akad</a:t>
            </a:r>
            <a:r>
              <a:rPr lang="en-US" altLang="zh-CN" sz="800" dirty="0">
                <a:solidFill>
                  <a:srgbClr val="4C157D"/>
                </a:solidFill>
                <a:latin typeface="微软雅黑" panose="020B0503020204020204" pitchFamily="34" charset="-122"/>
                <a:ea typeface="微软雅黑" panose="020B0503020204020204" pitchFamily="34" charset="-122"/>
              </a:rPr>
              <a:t> Med </a:t>
            </a:r>
            <a:r>
              <a:rPr lang="en-US" altLang="zh-CN" sz="800" dirty="0" err="1">
                <a:solidFill>
                  <a:srgbClr val="4C157D"/>
                </a:solidFill>
                <a:latin typeface="微软雅黑" panose="020B0503020204020204" pitchFamily="34" charset="-122"/>
                <a:ea typeface="微软雅黑" panose="020B0503020204020204" pitchFamily="34" charset="-122"/>
              </a:rPr>
              <a:t>Bialymst</a:t>
            </a:r>
            <a:r>
              <a:rPr lang="en-US" altLang="zh-CN" sz="800" dirty="0">
                <a:solidFill>
                  <a:srgbClr val="4C157D"/>
                </a:solidFill>
                <a:latin typeface="微软雅黑" panose="020B0503020204020204" pitchFamily="34" charset="-122"/>
                <a:ea typeface="微软雅黑" panose="020B0503020204020204" pitchFamily="34" charset="-122"/>
              </a:rPr>
              <a:t>, 2005:274-278.</a:t>
            </a:r>
          </a:p>
          <a:p>
            <a:pPr marL="171450" indent="-171450">
              <a:buFont typeface="+mj-lt"/>
              <a:buAutoNum type="arabicPeriod"/>
            </a:pPr>
            <a:r>
              <a:rPr lang="nl-NL" altLang="zh-CN" sz="800" dirty="0">
                <a:solidFill>
                  <a:srgbClr val="4C157D"/>
                </a:solidFill>
                <a:latin typeface="微软雅黑" panose="020B0503020204020204" pitchFamily="34" charset="-122"/>
                <a:ea typeface="微软雅黑" panose="020B0503020204020204" pitchFamily="34" charset="-122"/>
              </a:rPr>
              <a:t>Heine WE,et al. J Nutr. 1991 Mar;121(3):277-83.</a:t>
            </a:r>
          </a:p>
          <a:p>
            <a:pPr marL="171450" indent="-171450">
              <a:buFont typeface="+mj-lt"/>
              <a:buAutoNum type="arabicPeriod"/>
            </a:pPr>
            <a:r>
              <a:rPr lang="en-US" altLang="zh-CN" sz="800" dirty="0">
                <a:solidFill>
                  <a:srgbClr val="4C157D"/>
                </a:solidFill>
                <a:latin typeface="微软雅黑" panose="020B0503020204020204" pitchFamily="34" charset="-122"/>
                <a:ea typeface="微软雅黑" panose="020B0503020204020204" pitchFamily="34" charset="-122"/>
              </a:rPr>
              <a:t>De B D, Dupont C.. Journal of Pediatrics, 2002, 141(2):271-273.</a:t>
            </a:r>
            <a:endParaRPr lang="zh-CN" altLang="en-US" sz="800" dirty="0">
              <a:solidFill>
                <a:srgbClr val="4C157D"/>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585C0D90-641A-4AF3-A3E7-CDCC55E0143D}"/>
              </a:ext>
            </a:extLst>
          </p:cNvPr>
          <p:cNvSpPr txBox="1"/>
          <p:nvPr/>
        </p:nvSpPr>
        <p:spPr>
          <a:xfrm>
            <a:off x="6417579" y="2461720"/>
            <a:ext cx="2105990" cy="11568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部分敏宝食用后出现过敏症状的概率更高</a:t>
            </a:r>
            <a:r>
              <a:rPr lang="en-US" altLang="zh-CN" sz="1600" baseline="30000" dirty="0">
                <a:latin typeface="微软雅黑" panose="020B0503020204020204" pitchFamily="34" charset="-122"/>
                <a:ea typeface="微软雅黑" panose="020B0503020204020204" pitchFamily="34" charset="-122"/>
              </a:rPr>
              <a:t>1</a:t>
            </a:r>
          </a:p>
        </p:txBody>
      </p:sp>
      <p:pic>
        <p:nvPicPr>
          <p:cNvPr id="1030" name="Picture 6" descr="Image result for infant happy AND cry cartoon">
            <a:extLst>
              <a:ext uri="{FF2B5EF4-FFF2-40B4-BE49-F238E27FC236}">
                <a16:creationId xmlns:a16="http://schemas.microsoft.com/office/drawing/2014/main" id="{4BC7F9C3-539A-4BF9-A146-043E4A3F4A25}"/>
              </a:ext>
            </a:extLst>
          </p:cNvPr>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503978" y="4490645"/>
            <a:ext cx="1269916" cy="1225868"/>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extLst>
              <a:ext uri="{FF2B5EF4-FFF2-40B4-BE49-F238E27FC236}">
                <a16:creationId xmlns:a16="http://schemas.microsoft.com/office/drawing/2014/main" id="{F178F731-F114-4363-B7FF-535C86131A81}"/>
              </a:ext>
            </a:extLst>
          </p:cNvPr>
          <p:cNvSpPr/>
          <p:nvPr/>
        </p:nvSpPr>
        <p:spPr>
          <a:xfrm>
            <a:off x="2720969" y="3683923"/>
            <a:ext cx="1569660" cy="458908"/>
          </a:xfrm>
          <a:prstGeom prst="rect">
            <a:avLst/>
          </a:prstGeom>
        </p:spPr>
        <p:txBody>
          <a:bodyPr wrap="none">
            <a:spAutoFit/>
          </a:bodyPr>
          <a:lstStyle/>
          <a:p>
            <a:pPr>
              <a:lnSpc>
                <a:spcPct val="150000"/>
              </a:lnSpc>
            </a:pPr>
            <a:r>
              <a:rPr lang="zh-CN" altLang="en-US" b="1" dirty="0">
                <a:solidFill>
                  <a:srgbClr val="48157D"/>
                </a:solidFill>
                <a:latin typeface="微软雅黑" panose="020B0503020204020204" pitchFamily="34" charset="-122"/>
                <a:ea typeface="微软雅黑" panose="020B0503020204020204" pitchFamily="34" charset="-122"/>
              </a:rPr>
              <a:t>宝宝更易耐受</a:t>
            </a:r>
            <a:endParaRPr lang="en-US" altLang="zh-CN" b="1" dirty="0">
              <a:solidFill>
                <a:srgbClr val="48157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6422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982960-EDA0-4547-961D-0ECDD6FDC196}"/>
              </a:ext>
            </a:extLst>
          </p:cNvPr>
          <p:cNvSpPr>
            <a:spLocks noGrp="1"/>
          </p:cNvSpPr>
          <p:nvPr>
            <p:ph type="title"/>
          </p:nvPr>
        </p:nvSpPr>
        <p:spPr/>
        <p:txBody>
          <a:bodyPr vert="horz" lIns="91440" tIns="45720" rIns="91440" bIns="45720" rtlCol="0" anchor="ctr">
            <a:normAutofit/>
          </a:bodyPr>
          <a:lstStyle/>
          <a:p>
            <a:r>
              <a:rPr lang="zh-CN" altLang="en-US" sz="2800" dirty="0"/>
              <a:t>牛奶蛋白过敏宝宝需要注重家庭护理</a:t>
            </a:r>
          </a:p>
        </p:txBody>
      </p:sp>
      <p:grpSp>
        <p:nvGrpSpPr>
          <p:cNvPr id="4" name="组合 3">
            <a:extLst>
              <a:ext uri="{FF2B5EF4-FFF2-40B4-BE49-F238E27FC236}">
                <a16:creationId xmlns:a16="http://schemas.microsoft.com/office/drawing/2014/main" id="{A07268D2-4A5C-46EE-9D3F-F42A9E74AFCD}"/>
              </a:ext>
            </a:extLst>
          </p:cNvPr>
          <p:cNvGrpSpPr/>
          <p:nvPr/>
        </p:nvGrpSpPr>
        <p:grpSpPr>
          <a:xfrm>
            <a:off x="3420478" y="2988442"/>
            <a:ext cx="5533925" cy="2008313"/>
            <a:chOff x="3321317" y="2892189"/>
            <a:chExt cx="5533925" cy="2008313"/>
          </a:xfrm>
        </p:grpSpPr>
        <p:sp>
          <p:nvSpPr>
            <p:cNvPr id="6" name="文本框 5">
              <a:extLst>
                <a:ext uri="{FF2B5EF4-FFF2-40B4-BE49-F238E27FC236}">
                  <a16:creationId xmlns:a16="http://schemas.microsoft.com/office/drawing/2014/main" id="{52E9E336-87EC-4E91-A968-E4EDC829F2D0}"/>
                </a:ext>
              </a:extLst>
            </p:cNvPr>
            <p:cNvSpPr txBox="1"/>
            <p:nvPr/>
          </p:nvSpPr>
          <p:spPr>
            <a:xfrm>
              <a:off x="3321317" y="3163856"/>
              <a:ext cx="5533925" cy="1736646"/>
            </a:xfrm>
            <a:prstGeom prst="roundRect">
              <a:avLst/>
            </a:prstGeom>
            <a:noFill/>
            <a:ln>
              <a:solidFill>
                <a:srgbClr val="4C157D"/>
              </a:solidFill>
            </a:ln>
          </p:spPr>
          <p:txBody>
            <a:bodyPr wrap="square" rtlCol="0">
              <a:spAutoFit/>
            </a:bodyPr>
            <a:lstStyle/>
            <a:p>
              <a:pPr marL="0" lvl="1" indent="-214313">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卧室内尽量少放家具及杂物</a:t>
              </a:r>
              <a:endParaRPr lang="en-US" altLang="zh-CN" sz="1600" dirty="0">
                <a:latin typeface="微软雅黑" panose="020B0503020204020204" pitchFamily="34" charset="-122"/>
                <a:ea typeface="微软雅黑" panose="020B0503020204020204" pitchFamily="34" charset="-122"/>
              </a:endParaRPr>
            </a:p>
            <a:p>
              <a:pPr marL="0" lvl="1" indent="-214313">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经常清洗和更换空调过滤器，勤洗床单、被套、枕套等</a:t>
              </a:r>
            </a:p>
            <a:p>
              <a:pPr marL="0" lvl="1" indent="-214313">
                <a:lnSpc>
                  <a:spcPct val="150000"/>
                </a:lnSpc>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用品、被子、枕芯等经常在阳光下暴晒，经常更换宝宝旧的棉衣、棉裤等</a:t>
              </a:r>
              <a:endParaRPr lang="en-US" altLang="zh-CN" sz="1600" dirty="0">
                <a:latin typeface="微软雅黑" panose="020B0503020204020204" pitchFamily="34" charset="-122"/>
                <a:ea typeface="微软雅黑" panose="020B0503020204020204" pitchFamily="34" charset="-122"/>
              </a:endParaRPr>
            </a:p>
          </p:txBody>
        </p:sp>
        <p:sp>
          <p:nvSpPr>
            <p:cNvPr id="5" name="矩形: 圆角 4">
              <a:extLst>
                <a:ext uri="{FF2B5EF4-FFF2-40B4-BE49-F238E27FC236}">
                  <a16:creationId xmlns:a16="http://schemas.microsoft.com/office/drawing/2014/main" id="{8C9863EB-81E4-4A13-A40C-D80882C09482}"/>
                </a:ext>
              </a:extLst>
            </p:cNvPr>
            <p:cNvSpPr/>
            <p:nvPr/>
          </p:nvSpPr>
          <p:spPr>
            <a:xfrm>
              <a:off x="5164383" y="2892189"/>
              <a:ext cx="1896709" cy="329184"/>
            </a:xfrm>
            <a:prstGeom prst="roundRect">
              <a:avLst/>
            </a:prstGeom>
            <a:solidFill>
              <a:srgbClr val="4C1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注意环境控制</a:t>
              </a:r>
              <a:r>
                <a:rPr lang="en-US" altLang="zh-CN" sz="1600" b="1" baseline="30000" dirty="0">
                  <a:solidFill>
                    <a:schemeClr val="bg1"/>
                  </a:solidFill>
                  <a:latin typeface="微软雅黑" panose="020B0503020204020204" pitchFamily="34" charset="-122"/>
                  <a:ea typeface="微软雅黑" panose="020B0503020204020204" pitchFamily="34" charset="-122"/>
                </a:rPr>
                <a:t>1</a:t>
              </a:r>
              <a:endParaRPr lang="zh-CN" altLang="en-US" sz="1600" b="1" baseline="30000" dirty="0">
                <a:solidFill>
                  <a:schemeClr val="bg1"/>
                </a:solidFill>
                <a:latin typeface="微软雅黑" panose="020B0503020204020204" pitchFamily="34" charset="-122"/>
                <a:ea typeface="微软雅黑" panose="020B0503020204020204" pitchFamily="34" charset="-122"/>
              </a:endParaRPr>
            </a:p>
          </p:txBody>
        </p:sp>
      </p:grpSp>
      <p:sp>
        <p:nvSpPr>
          <p:cNvPr id="8" name="矩形 7">
            <a:extLst>
              <a:ext uri="{FF2B5EF4-FFF2-40B4-BE49-F238E27FC236}">
                <a16:creationId xmlns:a16="http://schemas.microsoft.com/office/drawing/2014/main" id="{9FDD4DCE-F1F1-4D86-946A-13FD47549CFE}"/>
              </a:ext>
            </a:extLst>
          </p:cNvPr>
          <p:cNvSpPr/>
          <p:nvPr/>
        </p:nvSpPr>
        <p:spPr>
          <a:xfrm>
            <a:off x="0" y="6642556"/>
            <a:ext cx="4572000" cy="215444"/>
          </a:xfrm>
          <a:prstGeom prst="rect">
            <a:avLst/>
          </a:prstGeom>
        </p:spPr>
        <p:txBody>
          <a:bodyPr wrap="square">
            <a:spAutoFit/>
          </a:bodyPr>
          <a:lstStyle/>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rPr>
              <a:t>刘立林</a:t>
            </a:r>
            <a:r>
              <a:rPr lang="en-US" altLang="zh-CN" sz="800" dirty="0">
                <a:solidFill>
                  <a:srgbClr val="4C157D"/>
                </a:solidFill>
                <a:latin typeface="微软雅黑" panose="020B0503020204020204" pitchFamily="34" charset="-122"/>
                <a:ea typeface="微软雅黑" panose="020B0503020204020204" pitchFamily="34" charset="-122"/>
              </a:rPr>
              <a:t>, </a:t>
            </a:r>
            <a:r>
              <a:rPr lang="zh-CN" altLang="en-US" sz="800" dirty="0">
                <a:solidFill>
                  <a:srgbClr val="4C157D"/>
                </a:solidFill>
                <a:latin typeface="微软雅黑" panose="020B0503020204020204" pitchFamily="34" charset="-122"/>
                <a:ea typeface="微软雅黑" panose="020B0503020204020204" pitchFamily="34" charset="-122"/>
              </a:rPr>
              <a:t>徐敏</a:t>
            </a:r>
            <a:r>
              <a:rPr lang="en-US" altLang="zh-CN" sz="800" dirty="0">
                <a:solidFill>
                  <a:srgbClr val="4C157D"/>
                </a:solidFill>
                <a:latin typeface="微软雅黑" panose="020B0503020204020204" pitchFamily="34" charset="-122"/>
                <a:ea typeface="微软雅黑" panose="020B0503020204020204" pitchFamily="34" charset="-122"/>
              </a:rPr>
              <a:t>, </a:t>
            </a:r>
            <a:r>
              <a:rPr lang="zh-CN" altLang="en-US" sz="800" dirty="0">
                <a:solidFill>
                  <a:srgbClr val="4C157D"/>
                </a:solidFill>
                <a:latin typeface="微软雅黑" panose="020B0503020204020204" pitchFamily="34" charset="-122"/>
                <a:ea typeface="微软雅黑" panose="020B0503020204020204" pitchFamily="34" charset="-122"/>
              </a:rPr>
              <a:t>王慧</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等</a:t>
            </a:r>
            <a:r>
              <a:rPr lang="en-US" altLang="zh-CN" sz="800" dirty="0">
                <a:solidFill>
                  <a:srgbClr val="4C157D"/>
                </a:solidFill>
                <a:latin typeface="微软雅黑" panose="020B0503020204020204" pitchFamily="34" charset="-122"/>
                <a:ea typeface="微软雅黑" panose="020B0503020204020204" pitchFamily="34" charset="-122"/>
              </a:rPr>
              <a:t>. </a:t>
            </a:r>
            <a:r>
              <a:rPr lang="zh-CN" altLang="en-US" sz="800" dirty="0">
                <a:solidFill>
                  <a:srgbClr val="4C157D"/>
                </a:solidFill>
                <a:latin typeface="微软雅黑" panose="020B0503020204020204" pitchFamily="34" charset="-122"/>
                <a:ea typeface="微软雅黑" panose="020B0503020204020204" pitchFamily="34" charset="-122"/>
              </a:rPr>
              <a:t>中华护理杂志</a:t>
            </a:r>
            <a:r>
              <a:rPr lang="en-US" altLang="zh-CN" sz="800" dirty="0">
                <a:solidFill>
                  <a:srgbClr val="4C157D"/>
                </a:solidFill>
                <a:latin typeface="微软雅黑" panose="020B0503020204020204" pitchFamily="34" charset="-122"/>
                <a:ea typeface="微软雅黑" panose="020B0503020204020204" pitchFamily="34" charset="-122"/>
              </a:rPr>
              <a:t>, 2011, 46(4):403-404.</a:t>
            </a:r>
            <a:endParaRPr lang="zh-CN" altLang="en-US" sz="800" dirty="0">
              <a:solidFill>
                <a:srgbClr val="4C157D"/>
              </a:solidFill>
              <a:latin typeface="微软雅黑" panose="020B0503020204020204" pitchFamily="34" charset="-122"/>
              <a:ea typeface="微软雅黑" panose="020B0503020204020204" pitchFamily="34" charset="-122"/>
            </a:endParaRPr>
          </a:p>
        </p:txBody>
      </p:sp>
      <p:pic>
        <p:nvPicPr>
          <p:cNvPr id="4100" name="Picture 4" descr="Image result for infant bed cartoon">
            <a:extLst>
              <a:ext uri="{FF2B5EF4-FFF2-40B4-BE49-F238E27FC236}">
                <a16:creationId xmlns:a16="http://schemas.microsoft.com/office/drawing/2014/main" id="{6017A8C5-C2CA-4286-8150-AEB4896F8C48}"/>
              </a:ext>
            </a:extLst>
          </p:cNvPr>
          <p:cNvPicPr>
            <a:picLocks noChangeAspect="1" noChangeArrowheads="1"/>
          </p:cNvPicPr>
          <p:nvPr/>
        </p:nvPicPr>
        <p:blipFill>
          <a:blip r:embed="rId2" cstate="email">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0" y="2565618"/>
            <a:ext cx="3492667" cy="252546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A6DE475D-691C-47E1-95B0-BA414E35A0D9}"/>
              </a:ext>
            </a:extLst>
          </p:cNvPr>
          <p:cNvSpPr/>
          <p:nvPr/>
        </p:nvSpPr>
        <p:spPr>
          <a:xfrm>
            <a:off x="917642" y="1261646"/>
            <a:ext cx="7703192" cy="923330"/>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由于宝宝主要的活动环节是在室内，因此</a:t>
            </a:r>
            <a:r>
              <a:rPr lang="zh-CN" altLang="en-US" b="1" dirty="0">
                <a:solidFill>
                  <a:srgbClr val="48157D"/>
                </a:solidFill>
                <a:latin typeface="微软雅黑" panose="020B0503020204020204" pitchFamily="34" charset="-122"/>
                <a:ea typeface="微软雅黑" panose="020B0503020204020204" pitchFamily="34" charset="-122"/>
              </a:rPr>
              <a:t>室内的环境控制</a:t>
            </a:r>
            <a:r>
              <a:rPr lang="zh-CN" altLang="en-US" dirty="0">
                <a:latin typeface="微软雅黑" panose="020B0503020204020204" pitchFamily="34" charset="-122"/>
                <a:ea typeface="微软雅黑" panose="020B0503020204020204" pitchFamily="34" charset="-122"/>
              </a:rPr>
              <a:t>也是控制过敏原的重要环节。室内的致敏原主要是螨和粉尘等，妈妈需要注意环境整洁</a:t>
            </a:r>
            <a:r>
              <a:rPr lang="en-US" altLang="zh-CN" baseline="30000"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endParaRPr lang="zh-CN" altLang="en-US" baseline="30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56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A2AA1F-6771-4C9C-9B89-5E0ED7AB5096}"/>
              </a:ext>
            </a:extLst>
          </p:cNvPr>
          <p:cNvSpPr>
            <a:spLocks noGrp="1"/>
          </p:cNvSpPr>
          <p:nvPr>
            <p:ph type="title"/>
          </p:nvPr>
        </p:nvSpPr>
        <p:spPr/>
        <p:txBody>
          <a:bodyPr vert="horz" lIns="91440" tIns="45720" rIns="91440" bIns="45720" rtlCol="0" anchor="ctr">
            <a:normAutofit/>
          </a:bodyPr>
          <a:lstStyle/>
          <a:p>
            <a:r>
              <a:rPr lang="zh-CN" altLang="en-US" sz="2800" dirty="0"/>
              <a:t>牛奶蛋白过敏宝宝腹泻护理方法</a:t>
            </a:r>
          </a:p>
        </p:txBody>
      </p:sp>
      <p:sp>
        <p:nvSpPr>
          <p:cNvPr id="7" name="文本框 6">
            <a:extLst>
              <a:ext uri="{FF2B5EF4-FFF2-40B4-BE49-F238E27FC236}">
                <a16:creationId xmlns:a16="http://schemas.microsoft.com/office/drawing/2014/main" id="{E5D1AEF4-86F0-43EC-9C7B-B74D5E65CA1C}"/>
              </a:ext>
            </a:extLst>
          </p:cNvPr>
          <p:cNvSpPr txBox="1"/>
          <p:nvPr/>
        </p:nvSpPr>
        <p:spPr>
          <a:xfrm>
            <a:off x="1120140" y="1211550"/>
            <a:ext cx="6903719" cy="923330"/>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牛奶蛋白过敏常会</a:t>
            </a:r>
            <a:r>
              <a:rPr lang="zh-CN" altLang="en-US" b="1" dirty="0">
                <a:solidFill>
                  <a:srgbClr val="48157D"/>
                </a:solidFill>
                <a:latin typeface="微软雅黑" panose="020B0503020204020204" pitchFamily="34" charset="-122"/>
                <a:ea typeface="微软雅黑" panose="020B0503020204020204" pitchFamily="34" charset="-122"/>
              </a:rPr>
              <a:t>引起宝宝胃肠道不适</a:t>
            </a:r>
            <a:r>
              <a:rPr lang="zh-CN" altLang="en-US" dirty="0">
                <a:latin typeface="微软雅黑" panose="020B0503020204020204" pitchFamily="34" charset="-122"/>
                <a:ea typeface="微软雅黑" panose="020B0503020204020204" pitchFamily="34" charset="-122"/>
              </a:rPr>
              <a:t>，经常出现的症状有</a:t>
            </a:r>
            <a:r>
              <a:rPr lang="zh-CN" altLang="en-US" b="1" dirty="0">
                <a:solidFill>
                  <a:srgbClr val="48157D"/>
                </a:solidFill>
                <a:latin typeface="微软雅黑" panose="020B0503020204020204" pitchFamily="34" charset="-122"/>
                <a:ea typeface="微软雅黑" panose="020B0503020204020204" pitchFamily="34" charset="-122"/>
              </a:rPr>
              <a:t>腹泻</a:t>
            </a:r>
            <a:r>
              <a:rPr lang="zh-CN" altLang="en-US" dirty="0">
                <a:latin typeface="微软雅黑" panose="020B0503020204020204" pitchFamily="34" charset="-122"/>
                <a:ea typeface="微软雅黑" panose="020B0503020204020204" pitchFamily="34" charset="-122"/>
              </a:rPr>
              <a:t>及</a:t>
            </a:r>
            <a:r>
              <a:rPr lang="zh-CN" altLang="en-US" b="1" dirty="0">
                <a:solidFill>
                  <a:srgbClr val="48157D"/>
                </a:solidFill>
                <a:latin typeface="微软雅黑" panose="020B0503020204020204" pitchFamily="34" charset="-122"/>
                <a:ea typeface="微软雅黑" panose="020B0503020204020204" pitchFamily="34" charset="-122"/>
              </a:rPr>
              <a:t>便秘</a:t>
            </a:r>
            <a:r>
              <a:rPr lang="zh-CN" altLang="en-US" dirty="0">
                <a:latin typeface="微软雅黑" panose="020B0503020204020204" pitchFamily="34" charset="-122"/>
                <a:ea typeface="微软雅黑" panose="020B0503020204020204" pitchFamily="34" charset="-122"/>
              </a:rPr>
              <a:t>等，妈妈可以针对宝宝的病症，对症护理</a:t>
            </a:r>
            <a:endParaRPr lang="en-US" altLang="zh-CN" dirty="0">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a16="http://schemas.microsoft.com/office/drawing/2014/main" id="{E05C428D-A2CD-4450-B1FF-BF0F694D98D5}"/>
              </a:ext>
            </a:extLst>
          </p:cNvPr>
          <p:cNvGrpSpPr/>
          <p:nvPr/>
        </p:nvGrpSpPr>
        <p:grpSpPr>
          <a:xfrm>
            <a:off x="628650" y="2398962"/>
            <a:ext cx="4134953" cy="3565844"/>
            <a:chOff x="628650" y="2533245"/>
            <a:chExt cx="4134953" cy="3565844"/>
          </a:xfrm>
        </p:grpSpPr>
        <p:sp>
          <p:nvSpPr>
            <p:cNvPr id="9" name="文本框 8">
              <a:extLst>
                <a:ext uri="{FF2B5EF4-FFF2-40B4-BE49-F238E27FC236}">
                  <a16:creationId xmlns:a16="http://schemas.microsoft.com/office/drawing/2014/main" id="{4FAB0164-1A0D-4931-BF51-F2C795131752}"/>
                </a:ext>
              </a:extLst>
            </p:cNvPr>
            <p:cNvSpPr txBox="1"/>
            <p:nvPr/>
          </p:nvSpPr>
          <p:spPr>
            <a:xfrm>
              <a:off x="628650" y="2779031"/>
              <a:ext cx="4134953" cy="3320058"/>
            </a:xfrm>
            <a:prstGeom prst="roundRect">
              <a:avLst/>
            </a:prstGeom>
            <a:noFill/>
            <a:ln>
              <a:solidFill>
                <a:srgbClr val="4C157D"/>
              </a:solidFill>
            </a:ln>
          </p:spPr>
          <p:txBody>
            <a:bodyPr wrap="square" rtlCol="0">
              <a:spAutoFit/>
            </a:bodyPr>
            <a:lstStyle/>
            <a:p>
              <a:pPr marL="0" lvl="1" indent="-214313">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及时补充身体水分</a:t>
              </a:r>
              <a:endParaRPr lang="en-US" altLang="zh-CN" dirty="0">
                <a:latin typeface="微软雅黑" panose="020B0503020204020204" pitchFamily="34" charset="-122"/>
                <a:ea typeface="微软雅黑" panose="020B0503020204020204" pitchFamily="34" charset="-122"/>
              </a:endParaRPr>
            </a:p>
            <a:p>
              <a:pPr marL="0" lvl="1" indent="-214313">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注意腹部保暖</a:t>
              </a:r>
              <a:endParaRPr lang="en-US" altLang="zh-CN" dirty="0">
                <a:latin typeface="微软雅黑" panose="020B0503020204020204" pitchFamily="34" charset="-122"/>
                <a:ea typeface="微软雅黑" panose="020B0503020204020204" pitchFamily="34" charset="-122"/>
              </a:endParaRPr>
            </a:p>
            <a:p>
              <a:pPr marL="0" lvl="1" indent="-214313">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保持臀部皮肤清洁，勤洗小屁屁</a:t>
              </a:r>
              <a:endParaRPr lang="en-US" altLang="zh-CN" dirty="0">
                <a:latin typeface="微软雅黑" panose="020B0503020204020204" pitchFamily="34" charset="-122"/>
                <a:ea typeface="微软雅黑" panose="020B0503020204020204" pitchFamily="34" charset="-122"/>
              </a:endParaRPr>
            </a:p>
            <a:p>
              <a:pPr marL="0" lvl="1" indent="-214313">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勤换尿布</a:t>
              </a:r>
              <a:endParaRPr lang="en-US" altLang="zh-CN" dirty="0">
                <a:latin typeface="微软雅黑" panose="020B0503020204020204" pitchFamily="34" charset="-122"/>
                <a:ea typeface="微软雅黑" panose="020B0503020204020204" pitchFamily="34" charset="-122"/>
              </a:endParaRPr>
            </a:p>
            <a:p>
              <a:pPr marL="0" lvl="1" indent="-214313">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注重饮食调理，进食需要保证少吃多餐、由少到多，由稀到浓。</a:t>
              </a:r>
              <a:endParaRPr lang="en-US" altLang="zh-CN" dirty="0">
                <a:latin typeface="微软雅黑" panose="020B0503020204020204" pitchFamily="34" charset="-122"/>
                <a:ea typeface="微软雅黑" panose="020B0503020204020204" pitchFamily="34" charset="-122"/>
              </a:endParaRPr>
            </a:p>
            <a:p>
              <a:pPr marL="0" lvl="1" indent="-214313">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腹泻期间，不建议增加新的辅食</a:t>
              </a:r>
            </a:p>
          </p:txBody>
        </p:sp>
        <p:sp>
          <p:nvSpPr>
            <p:cNvPr id="10" name="矩形: 圆角 9">
              <a:extLst>
                <a:ext uri="{FF2B5EF4-FFF2-40B4-BE49-F238E27FC236}">
                  <a16:creationId xmlns:a16="http://schemas.microsoft.com/office/drawing/2014/main" id="{679E7ABD-3F61-4BC6-B5FA-40970AC49B38}"/>
                </a:ext>
              </a:extLst>
            </p:cNvPr>
            <p:cNvSpPr/>
            <p:nvPr/>
          </p:nvSpPr>
          <p:spPr>
            <a:xfrm>
              <a:off x="1907575" y="2533245"/>
              <a:ext cx="1567145" cy="435678"/>
            </a:xfrm>
            <a:prstGeom prst="roundRect">
              <a:avLst/>
            </a:prstGeom>
            <a:solidFill>
              <a:srgbClr val="4C15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腹泻宝宝护理</a:t>
              </a:r>
              <a:r>
                <a:rPr lang="en-US" altLang="zh-CN" sz="1600" b="1" baseline="30000" dirty="0">
                  <a:solidFill>
                    <a:schemeClr val="bg1"/>
                  </a:solidFill>
                  <a:latin typeface="微软雅黑" panose="020B0503020204020204" pitchFamily="34" charset="-122"/>
                  <a:ea typeface="微软雅黑" panose="020B0503020204020204" pitchFamily="34" charset="-122"/>
                </a:rPr>
                <a:t>1</a:t>
              </a:r>
              <a:endParaRPr lang="zh-CN" altLang="en-US" sz="1600" b="1" baseline="30000" dirty="0">
                <a:solidFill>
                  <a:schemeClr val="bg1"/>
                </a:solidFill>
                <a:latin typeface="微软雅黑" panose="020B0503020204020204" pitchFamily="34" charset="-122"/>
                <a:ea typeface="微软雅黑" panose="020B0503020204020204" pitchFamily="34" charset="-122"/>
              </a:endParaRPr>
            </a:p>
          </p:txBody>
        </p:sp>
      </p:grpSp>
      <p:sp>
        <p:nvSpPr>
          <p:cNvPr id="13" name="矩形 12">
            <a:extLst>
              <a:ext uri="{FF2B5EF4-FFF2-40B4-BE49-F238E27FC236}">
                <a16:creationId xmlns:a16="http://schemas.microsoft.com/office/drawing/2014/main" id="{A6A056BA-189A-44EA-A54F-FA5B85A5E5B5}"/>
              </a:ext>
            </a:extLst>
          </p:cNvPr>
          <p:cNvSpPr/>
          <p:nvPr/>
        </p:nvSpPr>
        <p:spPr>
          <a:xfrm>
            <a:off x="-1" y="6642556"/>
            <a:ext cx="4572000" cy="215444"/>
          </a:xfrm>
          <a:prstGeom prst="rect">
            <a:avLst/>
          </a:prstGeom>
        </p:spPr>
        <p:txBody>
          <a:bodyPr wrap="square">
            <a:spAutoFit/>
          </a:bodyPr>
          <a:lstStyle/>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rPr>
              <a:t>张芳芳</a:t>
            </a:r>
            <a:r>
              <a:rPr lang="en-US" altLang="zh-CN" sz="800" dirty="0">
                <a:solidFill>
                  <a:srgbClr val="4C157D"/>
                </a:solidFill>
                <a:latin typeface="微软雅黑" panose="020B0503020204020204" pitchFamily="34" charset="-122"/>
                <a:ea typeface="微软雅黑" panose="020B0503020204020204" pitchFamily="34" charset="-122"/>
              </a:rPr>
              <a:t>, </a:t>
            </a:r>
            <a:r>
              <a:rPr lang="zh-CN" altLang="en-US" sz="800" dirty="0">
                <a:solidFill>
                  <a:srgbClr val="4C157D"/>
                </a:solidFill>
                <a:latin typeface="微软雅黑" panose="020B0503020204020204" pitchFamily="34" charset="-122"/>
                <a:ea typeface="微软雅黑" panose="020B0503020204020204" pitchFamily="34" charset="-122"/>
              </a:rPr>
              <a:t>何贵蓉</a:t>
            </a:r>
            <a:r>
              <a:rPr lang="en-US" altLang="zh-CN" sz="800" dirty="0">
                <a:solidFill>
                  <a:srgbClr val="4C157D"/>
                </a:solidFill>
                <a:latin typeface="微软雅黑" panose="020B0503020204020204" pitchFamily="34" charset="-122"/>
                <a:ea typeface="微软雅黑" panose="020B0503020204020204" pitchFamily="34" charset="-122"/>
              </a:rPr>
              <a:t>. </a:t>
            </a:r>
            <a:r>
              <a:rPr lang="zh-CN" altLang="en-US" sz="800" dirty="0">
                <a:solidFill>
                  <a:srgbClr val="4C157D"/>
                </a:solidFill>
                <a:latin typeface="微软雅黑" panose="020B0503020204020204" pitchFamily="34" charset="-122"/>
                <a:ea typeface="微软雅黑" panose="020B0503020204020204" pitchFamily="34" charset="-122"/>
              </a:rPr>
              <a:t>护理研究</a:t>
            </a:r>
            <a:r>
              <a:rPr lang="en-US" altLang="zh-CN" sz="800" dirty="0">
                <a:solidFill>
                  <a:srgbClr val="4C157D"/>
                </a:solidFill>
                <a:latin typeface="微软雅黑" panose="020B0503020204020204" pitchFamily="34" charset="-122"/>
                <a:ea typeface="微软雅黑" panose="020B0503020204020204" pitchFamily="34" charset="-122"/>
              </a:rPr>
              <a:t>, 2006, 20(23):2077-2079.</a:t>
            </a:r>
          </a:p>
        </p:txBody>
      </p:sp>
      <p:pic>
        <p:nvPicPr>
          <p:cNvPr id="15" name="图片 14">
            <a:extLst>
              <a:ext uri="{FF2B5EF4-FFF2-40B4-BE49-F238E27FC236}">
                <a16:creationId xmlns:a16="http://schemas.microsoft.com/office/drawing/2014/main" id="{FEF07E48-4EFB-4D86-B45E-7719CEB3B337}"/>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76801" y="2811227"/>
            <a:ext cx="3800201" cy="2533974"/>
          </a:xfrm>
          <a:prstGeom prst="rect">
            <a:avLst/>
          </a:prstGeom>
        </p:spPr>
      </p:pic>
    </p:spTree>
    <p:extLst>
      <p:ext uri="{BB962C8B-B14F-4D97-AF65-F5344CB8AC3E}">
        <p14:creationId xmlns:p14="http://schemas.microsoft.com/office/powerpoint/2010/main" val="124637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A2AA1F-6771-4C9C-9B89-5E0ED7AB5096}"/>
              </a:ext>
            </a:extLst>
          </p:cNvPr>
          <p:cNvSpPr>
            <a:spLocks noGrp="1"/>
          </p:cNvSpPr>
          <p:nvPr>
            <p:ph type="title"/>
          </p:nvPr>
        </p:nvSpPr>
        <p:spPr/>
        <p:txBody>
          <a:bodyPr vert="horz" lIns="91440" tIns="45720" rIns="91440" bIns="45720" rtlCol="0" anchor="ctr">
            <a:normAutofit/>
          </a:bodyPr>
          <a:lstStyle/>
          <a:p>
            <a:r>
              <a:rPr lang="zh-CN" altLang="en-US" sz="2800" dirty="0"/>
              <a:t>牛奶蛋白过敏宝宝便秘护理方法</a:t>
            </a:r>
          </a:p>
        </p:txBody>
      </p:sp>
      <p:sp>
        <p:nvSpPr>
          <p:cNvPr id="3" name="Rectangle 4">
            <a:extLst>
              <a:ext uri="{FF2B5EF4-FFF2-40B4-BE49-F238E27FC236}">
                <a16:creationId xmlns:a16="http://schemas.microsoft.com/office/drawing/2014/main" id="{FAF769F0-920C-4948-A68E-F072E5ACF50E}"/>
              </a:ext>
            </a:extLst>
          </p:cNvPr>
          <p:cNvSpPr/>
          <p:nvPr/>
        </p:nvSpPr>
        <p:spPr>
          <a:xfrm>
            <a:off x="359825" y="1764757"/>
            <a:ext cx="5622964" cy="2585323"/>
          </a:xfrm>
          <a:prstGeom prst="rect">
            <a:avLst/>
          </a:prstGeom>
        </p:spPr>
        <p:txBody>
          <a:bodyPr wrap="square">
            <a:spAutoFit/>
          </a:bodyPr>
          <a:lstStyle/>
          <a:p>
            <a:pPr marL="285750" lvl="0" indent="-285750">
              <a:lnSpc>
                <a:spcPct val="150000"/>
              </a:lnSpc>
              <a:buFont typeface="Arial" panose="020B0604020202020204" pitchFamily="34" charset="0"/>
              <a:buChar char="•"/>
            </a:pPr>
            <a:r>
              <a:rPr lang="zh-CN" altLang="en-US" b="1" dirty="0">
                <a:solidFill>
                  <a:srgbClr val="4C157D"/>
                </a:solidFill>
                <a:latin typeface="微软雅黑" panose="020B0503020204020204" pitchFamily="34" charset="-122"/>
                <a:ea typeface="微软雅黑" panose="020B0503020204020204" pitchFamily="34" charset="-122"/>
              </a:rPr>
              <a:t>便秘</a:t>
            </a:r>
            <a:r>
              <a:rPr lang="zh-CN" altLang="en-US" dirty="0">
                <a:latin typeface="微软雅黑" panose="020B0503020204020204" pitchFamily="34" charset="-122"/>
                <a:ea typeface="微软雅黑" panose="020B0503020204020204" pitchFamily="34" charset="-122"/>
              </a:rPr>
              <a:t>是指，一周排便</a:t>
            </a:r>
            <a:r>
              <a:rPr lang="zh-CN" altLang="en-US" b="1" dirty="0">
                <a:solidFill>
                  <a:srgbClr val="4C157D"/>
                </a:solidFill>
                <a:latin typeface="微软雅黑" panose="020B0503020204020204" pitchFamily="34" charset="-122"/>
                <a:ea typeface="微软雅黑" panose="020B0503020204020204" pitchFamily="34" charset="-122"/>
              </a:rPr>
              <a:t>少于</a:t>
            </a:r>
            <a:r>
              <a:rPr lang="en-US" b="1" dirty="0">
                <a:solidFill>
                  <a:srgbClr val="4C157D"/>
                </a:solidFill>
                <a:latin typeface="微软雅黑" panose="020B0503020204020204" pitchFamily="34" charset="-122"/>
                <a:ea typeface="微软雅黑" panose="020B0503020204020204" pitchFamily="34" charset="-122"/>
              </a:rPr>
              <a:t>3</a:t>
            </a:r>
            <a:r>
              <a:rPr lang="zh-CN" altLang="en-US" b="1" dirty="0">
                <a:solidFill>
                  <a:srgbClr val="4C157D"/>
                </a:solidFill>
                <a:latin typeface="微软雅黑" panose="020B0503020204020204" pitchFamily="34" charset="-122"/>
                <a:ea typeface="微软雅黑" panose="020B0503020204020204" pitchFamily="34" charset="-122"/>
              </a:rPr>
              <a:t>次</a:t>
            </a:r>
            <a:r>
              <a:rPr lang="zh-CN" altLang="en-US" dirty="0">
                <a:latin typeface="微软雅黑" panose="020B0503020204020204" pitchFamily="34" charset="-122"/>
                <a:ea typeface="微软雅黑" panose="020B0503020204020204" pitchFamily="34" charset="-122"/>
              </a:rPr>
              <a:t>，便便特别</a:t>
            </a:r>
            <a:r>
              <a:rPr lang="zh-CN" altLang="en-US" b="1" dirty="0">
                <a:solidFill>
                  <a:srgbClr val="4C157D"/>
                </a:solidFill>
                <a:latin typeface="微软雅黑" panose="020B0503020204020204" pitchFamily="34" charset="-122"/>
                <a:ea typeface="微软雅黑" panose="020B0503020204020204" pitchFamily="34" charset="-122"/>
              </a:rPr>
              <a:t>干硬</a:t>
            </a:r>
            <a:endParaRPr lang="en-US" altLang="zh-CN" dirty="0">
              <a:latin typeface="微软雅黑" panose="020B0503020204020204" pitchFamily="34" charset="-122"/>
              <a:ea typeface="微软雅黑" panose="020B0503020204020204" pitchFamily="34" charset="-122"/>
            </a:endParaRPr>
          </a:p>
          <a:p>
            <a:pPr marL="285750" lvl="0" indent="-285750">
              <a:lnSpc>
                <a:spcPct val="150000"/>
              </a:lnSpc>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如果添加益生菌，需要特别注意</a:t>
            </a:r>
            <a:r>
              <a:rPr lang="zh-CN" altLang="en-US" b="1" dirty="0">
                <a:solidFill>
                  <a:srgbClr val="4C157D"/>
                </a:solidFill>
                <a:latin typeface="微软雅黑" panose="020B0503020204020204" pitchFamily="34" charset="-122"/>
                <a:ea typeface="微软雅黑" panose="020B0503020204020204" pitchFamily="34" charset="-122"/>
              </a:rPr>
              <a:t>益生菌产品的辅料是什么</a:t>
            </a:r>
            <a:r>
              <a:rPr lang="zh-CN" altLang="en-US" dirty="0">
                <a:latin typeface="微软雅黑" panose="020B0503020204020204" pitchFamily="34" charset="-122"/>
                <a:ea typeface="微软雅黑" panose="020B0503020204020204" pitchFamily="34" charset="-122"/>
              </a:rPr>
              <a:t>，如果含有脱脂奶粉、酪蛋白、乳清蛋白、乳糖之类的，就可能含有牛奶蛋白，可能引起牛奶蛋白过敏宝宝的过敏发作。</a:t>
            </a:r>
            <a:endParaRPr lang="en-US" altLang="zh-CN" dirty="0">
              <a:latin typeface="微软雅黑" panose="020B0503020204020204" pitchFamily="34" charset="-122"/>
              <a:ea typeface="微软雅黑" panose="020B0503020204020204" pitchFamily="34" charset="-122"/>
            </a:endParaRPr>
          </a:p>
        </p:txBody>
      </p:sp>
      <p:pic>
        <p:nvPicPr>
          <p:cNvPr id="4" name="Picture 2">
            <a:extLst>
              <a:ext uri="{FF2B5EF4-FFF2-40B4-BE49-F238E27FC236}">
                <a16:creationId xmlns:a16="http://schemas.microsoft.com/office/drawing/2014/main" id="{2C0744EC-C922-44B8-BBAF-2D183F05E24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82789" y="1895747"/>
            <a:ext cx="22288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a:extLst>
              <a:ext uri="{FF2B5EF4-FFF2-40B4-BE49-F238E27FC236}">
                <a16:creationId xmlns:a16="http://schemas.microsoft.com/office/drawing/2014/main" id="{9CFFB5D9-A782-44B3-9B63-840D0CBE9364}"/>
              </a:ext>
            </a:extLst>
          </p:cNvPr>
          <p:cNvSpPr/>
          <p:nvPr/>
        </p:nvSpPr>
        <p:spPr>
          <a:xfrm>
            <a:off x="628650" y="4968631"/>
            <a:ext cx="5545108" cy="369332"/>
          </a:xfrm>
          <a:prstGeom prst="rect">
            <a:avLst/>
          </a:prstGeom>
        </p:spPr>
        <p:txBody>
          <a:bodyPr wrap="none">
            <a:spAutoFit/>
          </a:bodyPr>
          <a:lstStyle/>
          <a:p>
            <a:r>
              <a:rPr lang="en-US" altLang="zh-CN" b="1" dirty="0">
                <a:solidFill>
                  <a:srgbClr val="4C157D"/>
                </a:solidFill>
                <a:latin typeface="微软雅黑" panose="020B0503020204020204" pitchFamily="34" charset="-122"/>
                <a:ea typeface="微软雅黑" panose="020B0503020204020204" pitchFamily="34" charset="-122"/>
              </a:rPr>
              <a:t>TIPS</a:t>
            </a:r>
            <a:r>
              <a:rPr lang="zh-CN" altLang="en-US" b="1" dirty="0">
                <a:solidFill>
                  <a:srgbClr val="4C157D"/>
                </a:solidFill>
                <a:latin typeface="微软雅黑" panose="020B0503020204020204" pitchFamily="34" charset="-122"/>
                <a:ea typeface="微软雅黑" panose="020B0503020204020204" pitchFamily="34" charset="-122"/>
              </a:rPr>
              <a:t>：顺时针揉小肚子可以促进排便→→→（如图）</a:t>
            </a:r>
            <a:endParaRPr lang="en-US" altLang="zh-CN" b="1" dirty="0">
              <a:solidFill>
                <a:srgbClr val="4C157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443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168" y="2185554"/>
            <a:ext cx="4664938" cy="298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1">
            <a:extLst>
              <a:ext uri="{FF2B5EF4-FFF2-40B4-BE49-F238E27FC236}">
                <a16:creationId xmlns:a16="http://schemas.microsoft.com/office/drawing/2014/main" id="{476D4A10-83FF-43A9-9F9D-FFACF05ABDC5}"/>
              </a:ext>
            </a:extLst>
          </p:cNvPr>
          <p:cNvSpPr txBox="1">
            <a:spLocks/>
          </p:cNvSpPr>
          <p:nvPr/>
        </p:nvSpPr>
        <p:spPr>
          <a:xfrm>
            <a:off x="628650" y="365126"/>
            <a:ext cx="7886700" cy="934286"/>
          </a:xfrm>
          <a:prstGeom prst="rect">
            <a:avLst/>
          </a:prstGeom>
        </p:spPr>
        <p:txBody>
          <a:bodyPr vert="horz" lIns="91440" tIns="45720" rIns="91440" bIns="45720" rtlCol="0" anchor="ctr">
            <a:normAutofit/>
          </a:bodyPr>
          <a:lstStyle>
            <a:lvl1pPr algn="ctr" defTabSz="685800">
              <a:lnSpc>
                <a:spcPct val="90000"/>
              </a:lnSpc>
              <a:spcBef>
                <a:spcPct val="0"/>
              </a:spcBef>
              <a:buNone/>
              <a:defRPr sz="2800" b="1">
                <a:solidFill>
                  <a:srgbClr val="5A2982"/>
                </a:solidFill>
                <a:latin typeface="微软雅黑" panose="020B0503020204020204" pitchFamily="34" charset="-122"/>
                <a:ea typeface="微软雅黑" panose="020B0503020204020204" pitchFamily="34" charset="-122"/>
                <a:cs typeface="+mj-cs"/>
              </a:defRPr>
            </a:lvl1pPr>
          </a:lstStyle>
          <a:p>
            <a:r>
              <a:rPr lang="zh-CN" altLang="en-US" dirty="0"/>
              <a:t>关注“特爱过敏宝宝之家”，了解更多过敏知识</a:t>
            </a:r>
          </a:p>
        </p:txBody>
      </p:sp>
      <p:sp>
        <p:nvSpPr>
          <p:cNvPr id="8" name="矩形 7">
            <a:extLst>
              <a:ext uri="{FF2B5EF4-FFF2-40B4-BE49-F238E27FC236}">
                <a16:creationId xmlns:a16="http://schemas.microsoft.com/office/drawing/2014/main" id="{5787A7AD-86D6-486A-93A2-76C8B769CE18}"/>
              </a:ext>
            </a:extLst>
          </p:cNvPr>
          <p:cNvSpPr/>
          <p:nvPr/>
        </p:nvSpPr>
        <p:spPr>
          <a:xfrm>
            <a:off x="5001925" y="2103755"/>
            <a:ext cx="4073456" cy="3003515"/>
          </a:xfrm>
          <a:prstGeom prst="rect">
            <a:avLst/>
          </a:prstGeom>
        </p:spPr>
        <p:txBody>
          <a:bodyPr wrap="square">
            <a:spAutoFit/>
          </a:bodyPr>
          <a:lstStyle/>
          <a:p>
            <a:pPr>
              <a:lnSpc>
                <a:spcPct val="150000"/>
              </a:lnSpc>
            </a:pPr>
            <a:r>
              <a:rPr lang="en-US" altLang="zh-CN" sz="1600" b="1" kern="100" dirty="0">
                <a:solidFill>
                  <a:srgbClr val="5A2982"/>
                </a:solidFill>
                <a:latin typeface="微软雅黑" panose="020B0503020204020204" pitchFamily="34" charset="-122"/>
                <a:ea typeface="微软雅黑" panose="020B0503020204020204" pitchFamily="34" charset="-122"/>
                <a:cs typeface="Times New Roman" panose="02020603050405020304" pitchFamily="18" charset="0"/>
              </a:rPr>
              <a:t>Tips</a:t>
            </a:r>
            <a:r>
              <a:rPr lang="zh-CN"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如果您想了解更多的牛奶蛋白过敏知识，可以扫描左图中二维码，关注并注册微信公众号“</a:t>
            </a:r>
            <a:r>
              <a:rPr lang="zh-CN" altLang="en-US" sz="1600" b="1" kern="100" dirty="0">
                <a:solidFill>
                  <a:srgbClr val="5A2982"/>
                </a:solidFill>
                <a:latin typeface="微软雅黑" panose="020B0503020204020204" pitchFamily="34" charset="-122"/>
                <a:ea typeface="微软雅黑" panose="020B0503020204020204" pitchFamily="34" charset="-122"/>
                <a:cs typeface="Times New Roman" panose="02020603050405020304" pitchFamily="18" charset="0"/>
              </a:rPr>
              <a:t>特爱过敏宝宝之家</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特爱是专业的过敏宝宝全程服务项目，由中华医学会儿科分会临床营养学组主办，提供过敏宝宝长期管理的专业知识、专家咨询和个性化随访，使过敏宝宝健康成长</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65153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E22E32-F854-4E79-AE48-607D990664C8}"/>
              </a:ext>
            </a:extLst>
          </p:cNvPr>
          <p:cNvSpPr>
            <a:spLocks noGrp="1"/>
          </p:cNvSpPr>
          <p:nvPr>
            <p:ph type="title"/>
          </p:nvPr>
        </p:nvSpPr>
        <p:spPr/>
        <p:txBody>
          <a:bodyPr vert="horz" lIns="91440" tIns="45720" rIns="91440" bIns="45720" rtlCol="0" anchor="ctr">
            <a:normAutofit/>
          </a:bodyPr>
          <a:lstStyle/>
          <a:p>
            <a:r>
              <a:rPr lang="zh-CN" altLang="en-US" sz="2800" dirty="0"/>
              <a:t>总结</a:t>
            </a:r>
          </a:p>
        </p:txBody>
      </p:sp>
      <p:sp>
        <p:nvSpPr>
          <p:cNvPr id="4" name="文本框 3">
            <a:extLst>
              <a:ext uri="{FF2B5EF4-FFF2-40B4-BE49-F238E27FC236}">
                <a16:creationId xmlns:a16="http://schemas.microsoft.com/office/drawing/2014/main" id="{40E9EF6F-9660-422A-9E01-75E0495FB732}"/>
              </a:ext>
            </a:extLst>
          </p:cNvPr>
          <p:cNvSpPr txBox="1"/>
          <p:nvPr/>
        </p:nvSpPr>
        <p:spPr>
          <a:xfrm>
            <a:off x="628650" y="1273832"/>
            <a:ext cx="8007978" cy="1569660"/>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牛奶蛋白过敏是</a:t>
            </a:r>
            <a:r>
              <a:rPr lang="zh-CN" altLang="en-US" sz="1600" b="1" dirty="0">
                <a:solidFill>
                  <a:srgbClr val="4C157D"/>
                </a:solidFill>
                <a:latin typeface="微软雅黑" panose="020B0503020204020204" pitchFamily="34" charset="-122"/>
                <a:ea typeface="微软雅黑" panose="020B0503020204020204" pitchFamily="34" charset="-122"/>
              </a:rPr>
              <a:t>常见的</a:t>
            </a:r>
            <a:r>
              <a:rPr lang="zh-CN" altLang="en-US" sz="1600" dirty="0">
                <a:latin typeface="微软雅黑" panose="020B0503020204020204" pitchFamily="34" charset="-122"/>
                <a:ea typeface="微软雅黑" panose="020B0503020204020204" pitchFamily="34" charset="-122"/>
              </a:rPr>
              <a:t>婴幼儿食物过敏性疾病，常存在治疗误区，如</a:t>
            </a:r>
            <a:r>
              <a:rPr lang="zh-CN" altLang="en-US" sz="1600" b="1" dirty="0">
                <a:solidFill>
                  <a:srgbClr val="4C157D"/>
                </a:solidFill>
                <a:latin typeface="微软雅黑" panose="020B0503020204020204" pitchFamily="34" charset="-122"/>
                <a:ea typeface="微软雅黑" panose="020B0503020204020204" pitchFamily="34" charset="-122"/>
              </a:rPr>
              <a:t>与其他疾病混淆</a:t>
            </a:r>
            <a:r>
              <a:rPr lang="zh-CN" altLang="en-US" sz="1600" dirty="0">
                <a:latin typeface="微软雅黑" panose="020B0503020204020204" pitchFamily="34" charset="-122"/>
                <a:ea typeface="微软雅黑" panose="020B0503020204020204" pitchFamily="34" charset="-122"/>
              </a:rPr>
              <a:t>，增加宝宝营养不良的风险；</a:t>
            </a:r>
            <a:r>
              <a:rPr lang="zh-CN" altLang="en-US" sz="1600" b="1" dirty="0">
                <a:solidFill>
                  <a:srgbClr val="4C157D"/>
                </a:solidFill>
                <a:latin typeface="微软雅黑" panose="020B0503020204020204" pitchFamily="34" charset="-122"/>
                <a:ea typeface="微软雅黑" panose="020B0503020204020204" pitchFamily="34" charset="-122"/>
              </a:rPr>
              <a:t>治疗时间过短</a:t>
            </a:r>
            <a:r>
              <a:rPr lang="zh-CN" altLang="en-US" sz="1600" dirty="0">
                <a:latin typeface="微软雅黑" panose="020B0503020204020204" pitchFamily="34" charset="-122"/>
                <a:ea typeface="微软雅黑" panose="020B0503020204020204" pitchFamily="34" charset="-122"/>
              </a:rPr>
              <a:t>，导致病情加重或反复</a:t>
            </a:r>
            <a:endParaRPr lang="en-US" altLang="zh-CN" sz="1600" dirty="0">
              <a:latin typeface="微软雅黑" panose="020B0503020204020204" pitchFamily="34" charset="-122"/>
              <a:ea typeface="微软雅黑" panose="020B0503020204020204" pitchFamily="34" charset="-122"/>
            </a:endParaRPr>
          </a:p>
          <a:p>
            <a:pPr marL="214313" indent="-214313">
              <a:lnSpc>
                <a:spcPct val="150000"/>
              </a:lnSpc>
              <a:buFont typeface="Arial" panose="020B0604020202020204" pitchFamily="34" charset="0"/>
              <a:buChar char="•"/>
            </a:pPr>
            <a:r>
              <a:rPr lang="zh-CN" altLang="en-US" sz="1600" b="1" dirty="0">
                <a:solidFill>
                  <a:srgbClr val="4C157D"/>
                </a:solidFill>
                <a:latin typeface="微软雅黑" panose="020B0503020204020204" pitchFamily="34" charset="-122"/>
                <a:ea typeface="微软雅黑" panose="020B0503020204020204" pitchFamily="34" charset="-122"/>
              </a:rPr>
              <a:t>胃肠道症状</a:t>
            </a:r>
            <a:r>
              <a:rPr lang="zh-CN" altLang="en-US" sz="1600" dirty="0">
                <a:latin typeface="微软雅黑" panose="020B0503020204020204" pitchFamily="34" charset="-122"/>
                <a:ea typeface="微软雅黑" panose="020B0503020204020204" pitchFamily="34" charset="-122"/>
              </a:rPr>
              <a:t>是牛奶蛋白过敏的</a:t>
            </a:r>
            <a:r>
              <a:rPr lang="zh-CN" altLang="en-US" sz="1600" b="1" dirty="0">
                <a:solidFill>
                  <a:srgbClr val="4C157D"/>
                </a:solidFill>
                <a:latin typeface="微软雅黑" panose="020B0503020204020204" pitchFamily="34" charset="-122"/>
                <a:ea typeface="微软雅黑" panose="020B0503020204020204" pitchFamily="34" charset="-122"/>
              </a:rPr>
              <a:t>重要临床表现之一</a:t>
            </a:r>
            <a:r>
              <a:rPr lang="zh-CN" altLang="en-US" sz="1600" dirty="0">
                <a:latin typeface="微软雅黑" panose="020B0503020204020204" pitchFamily="34" charset="-122"/>
                <a:ea typeface="微软雅黑" panose="020B0503020204020204" pitchFamily="34" charset="-122"/>
              </a:rPr>
              <a:t>，需要</a:t>
            </a:r>
            <a:r>
              <a:rPr lang="zh-CN" altLang="en-US" sz="1600" b="1" dirty="0">
                <a:solidFill>
                  <a:srgbClr val="4C157D"/>
                </a:solidFill>
                <a:latin typeface="微软雅黑" panose="020B0503020204020204" pitchFamily="34" charset="-122"/>
                <a:ea typeface="微软雅黑" panose="020B0503020204020204" pitchFamily="34" charset="-122"/>
              </a:rPr>
              <a:t>长期营养管理</a:t>
            </a:r>
            <a:r>
              <a:rPr lang="zh-CN" altLang="en-US" sz="1600" dirty="0">
                <a:latin typeface="微软雅黑" panose="020B0503020204020204" pitchFamily="34" charset="-122"/>
                <a:ea typeface="微软雅黑" panose="020B0503020204020204" pitchFamily="34" charset="-122"/>
              </a:rPr>
              <a:t>，帮助牛奶蛋白过敏宝宝恢复；同时注重</a:t>
            </a:r>
            <a:r>
              <a:rPr lang="zh-CN" altLang="en-US" sz="1600" b="1" dirty="0">
                <a:solidFill>
                  <a:srgbClr val="4C157D"/>
                </a:solidFill>
                <a:latin typeface="微软雅黑" panose="020B0503020204020204" pitchFamily="34" charset="-122"/>
                <a:ea typeface="微软雅黑" panose="020B0503020204020204" pitchFamily="34" charset="-122"/>
              </a:rPr>
              <a:t>良好的家庭护理</a:t>
            </a:r>
            <a:r>
              <a:rPr lang="zh-CN" altLang="en-US" sz="1600" dirty="0">
                <a:latin typeface="微软雅黑" panose="020B0503020204020204" pitchFamily="34" charset="-122"/>
                <a:ea typeface="微软雅黑" panose="020B0503020204020204" pitchFamily="34" charset="-122"/>
              </a:rPr>
              <a:t>，如维持良好的室内环境等</a:t>
            </a:r>
          </a:p>
        </p:txBody>
      </p:sp>
      <p:sp>
        <p:nvSpPr>
          <p:cNvPr id="14" name="文本框 13">
            <a:extLst>
              <a:ext uri="{FF2B5EF4-FFF2-40B4-BE49-F238E27FC236}">
                <a16:creationId xmlns:a16="http://schemas.microsoft.com/office/drawing/2014/main" id="{8FBFFD61-A595-44BD-8DE7-D6819864AFEF}"/>
              </a:ext>
            </a:extLst>
          </p:cNvPr>
          <p:cNvSpPr txBox="1"/>
          <p:nvPr/>
        </p:nvSpPr>
        <p:spPr>
          <a:xfrm>
            <a:off x="914589" y="4051842"/>
            <a:ext cx="2317277" cy="738664"/>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回避牛奶蛋白</a:t>
            </a:r>
            <a:r>
              <a:rPr lang="en-US" altLang="zh-CN" sz="1400" b="1" dirty="0">
                <a:solidFill>
                  <a:srgbClr val="4C157D"/>
                </a:solidFill>
                <a:latin typeface="微软雅黑" panose="020B0503020204020204" pitchFamily="34" charset="-122"/>
                <a:ea typeface="微软雅黑" panose="020B0503020204020204" pitchFamily="34" charset="-122"/>
              </a:rPr>
              <a:t>2~4</a:t>
            </a:r>
            <a:r>
              <a:rPr lang="zh-CN" altLang="en-US" sz="1400" b="1" dirty="0">
                <a:solidFill>
                  <a:srgbClr val="4C157D"/>
                </a:solidFill>
                <a:latin typeface="微软雅黑" panose="020B0503020204020204" pitchFamily="34" charset="-122"/>
                <a:ea typeface="微软雅黑" panose="020B0503020204020204" pitchFamily="34" charset="-122"/>
              </a:rPr>
              <a:t>周</a:t>
            </a:r>
            <a:endParaRPr lang="en-US" altLang="zh-CN" sz="1400" b="1" dirty="0">
              <a:solidFill>
                <a:srgbClr val="4C157D"/>
              </a:solidFill>
              <a:latin typeface="微软雅黑" panose="020B0503020204020204" pitchFamily="34" charset="-122"/>
              <a:ea typeface="微软雅黑" panose="020B0503020204020204" pitchFamily="34" charset="-122"/>
            </a:endParaRPr>
          </a:p>
          <a:p>
            <a:pPr marL="214313" indent="-214313">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期间喂养</a:t>
            </a:r>
            <a:r>
              <a:rPr lang="zh-CN" altLang="en-US" sz="1400" b="1" dirty="0">
                <a:solidFill>
                  <a:srgbClr val="4C157D"/>
                </a:solidFill>
                <a:latin typeface="微软雅黑" panose="020B0503020204020204" pitchFamily="34" charset="-122"/>
                <a:ea typeface="微软雅黑" panose="020B0503020204020204" pitchFamily="34" charset="-122"/>
              </a:rPr>
              <a:t>氨基酸配方奶</a:t>
            </a:r>
          </a:p>
        </p:txBody>
      </p:sp>
      <p:sp>
        <p:nvSpPr>
          <p:cNvPr id="15" name="文本框 14">
            <a:extLst>
              <a:ext uri="{FF2B5EF4-FFF2-40B4-BE49-F238E27FC236}">
                <a16:creationId xmlns:a16="http://schemas.microsoft.com/office/drawing/2014/main" id="{5C6E4A36-D2FD-4253-93D6-B193984EEDBA}"/>
              </a:ext>
            </a:extLst>
          </p:cNvPr>
          <p:cNvSpPr txBox="1"/>
          <p:nvPr/>
        </p:nvSpPr>
        <p:spPr>
          <a:xfrm>
            <a:off x="3396459" y="4051842"/>
            <a:ext cx="2016790" cy="2031325"/>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继续回避牛奶蛋白</a:t>
            </a:r>
            <a:endParaRPr lang="en-US" altLang="zh-CN" sz="1400" dirty="0">
              <a:latin typeface="微软雅黑" panose="020B0503020204020204" pitchFamily="34" charset="-122"/>
              <a:ea typeface="微软雅黑" panose="020B0503020204020204" pitchFamily="34" charset="-122"/>
            </a:endParaRPr>
          </a:p>
          <a:p>
            <a:pPr marL="214313" indent="-214313">
              <a:lnSpc>
                <a:spcPct val="150000"/>
              </a:lnSpc>
              <a:buFont typeface="Arial" panose="020B0604020202020204" pitchFamily="34" charset="0"/>
              <a:buChar char="•"/>
            </a:pPr>
            <a:r>
              <a:rPr lang="zh-CN" altLang="en-US" sz="1400" b="1" dirty="0">
                <a:solidFill>
                  <a:srgbClr val="4C157D"/>
                </a:solidFill>
                <a:latin typeface="微软雅黑" panose="020B0503020204020204" pitchFamily="34" charset="-122"/>
                <a:ea typeface="微软雅黑" panose="020B0503020204020204" pitchFamily="34" charset="-122"/>
              </a:rPr>
              <a:t>期间喂养氨基酸配方奶至少</a:t>
            </a:r>
            <a:r>
              <a:rPr lang="en-US" altLang="zh-CN" sz="1400" b="1" dirty="0">
                <a:solidFill>
                  <a:srgbClr val="4C157D"/>
                </a:solidFill>
                <a:latin typeface="微软雅黑" panose="020B0503020204020204" pitchFamily="34" charset="-122"/>
                <a:ea typeface="微软雅黑" panose="020B0503020204020204" pitchFamily="34" charset="-122"/>
              </a:rPr>
              <a:t>6</a:t>
            </a:r>
            <a:r>
              <a:rPr lang="zh-CN" altLang="en-US" sz="1400" b="1" dirty="0">
                <a:solidFill>
                  <a:srgbClr val="4C157D"/>
                </a:solidFill>
                <a:latin typeface="微软雅黑" panose="020B0503020204020204" pitchFamily="34" charset="-122"/>
                <a:ea typeface="微软雅黑" panose="020B0503020204020204" pitchFamily="34" charset="-122"/>
              </a:rPr>
              <a:t>个月或</a:t>
            </a:r>
            <a:r>
              <a:rPr lang="en-US" altLang="zh-CN" sz="1400" b="1" dirty="0">
                <a:solidFill>
                  <a:srgbClr val="4C157D"/>
                </a:solidFill>
                <a:latin typeface="微软雅黑" panose="020B0503020204020204" pitchFamily="34" charset="-122"/>
                <a:ea typeface="微软雅黑" panose="020B0503020204020204" pitchFamily="34" charset="-122"/>
              </a:rPr>
              <a:t>9~12</a:t>
            </a:r>
            <a:r>
              <a:rPr lang="zh-CN" altLang="en-US" sz="1400" b="1" dirty="0">
                <a:solidFill>
                  <a:srgbClr val="4C157D"/>
                </a:solidFill>
                <a:latin typeface="微软雅黑" panose="020B0503020204020204" pitchFamily="34" charset="-122"/>
                <a:ea typeface="微软雅黑" panose="020B0503020204020204" pitchFamily="34" charset="-122"/>
              </a:rPr>
              <a:t>月龄</a:t>
            </a:r>
            <a:endParaRPr lang="en-US" altLang="zh-CN" sz="1400" b="1" dirty="0">
              <a:solidFill>
                <a:srgbClr val="4C157D"/>
              </a:solidFill>
              <a:latin typeface="微软雅黑" panose="020B0503020204020204" pitchFamily="34" charset="-122"/>
              <a:ea typeface="微软雅黑" panose="020B0503020204020204" pitchFamily="34" charset="-122"/>
            </a:endParaRPr>
          </a:p>
          <a:p>
            <a:pPr marL="214313" indent="-214313">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合理添加辅食，准备一本食物日记</a:t>
            </a:r>
            <a:endParaRPr lang="en-US" altLang="zh-CN" sz="1400" dirty="0">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7D9D4F2F-C507-4BA0-9DBE-7EB1C1B63258}"/>
              </a:ext>
            </a:extLst>
          </p:cNvPr>
          <p:cNvSpPr txBox="1"/>
          <p:nvPr/>
        </p:nvSpPr>
        <p:spPr>
          <a:xfrm>
            <a:off x="6010126" y="4051842"/>
            <a:ext cx="2219285" cy="1384995"/>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尝试引入牛奶蛋白</a:t>
            </a:r>
            <a:endParaRPr lang="en-US" altLang="zh-CN" sz="1400" dirty="0">
              <a:latin typeface="微软雅黑" panose="020B0503020204020204" pitchFamily="34" charset="-122"/>
              <a:ea typeface="微软雅黑" panose="020B0503020204020204" pitchFamily="34" charset="-122"/>
            </a:endParaRPr>
          </a:p>
          <a:p>
            <a:pPr marL="214313" indent="-214313">
              <a:lnSpc>
                <a:spcPct val="1500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sym typeface="Helvetica Light"/>
              </a:rPr>
              <a:t>建议转化过程为</a:t>
            </a:r>
            <a:r>
              <a:rPr lang="zh-CN" altLang="en-US" sz="1400" b="1" dirty="0">
                <a:solidFill>
                  <a:srgbClr val="4C157D"/>
                </a:solidFill>
                <a:latin typeface="微软雅黑" panose="020B0503020204020204" pitchFamily="34" charset="-122"/>
                <a:ea typeface="微软雅黑" panose="020B0503020204020204" pitchFamily="34" charset="-122"/>
                <a:sym typeface="Helvetica Light"/>
              </a:rPr>
              <a:t>氨基酸配方→深度水解配方→普通配方</a:t>
            </a:r>
            <a:endParaRPr lang="zh-CN" altLang="en-US" sz="1400" b="1" dirty="0">
              <a:solidFill>
                <a:srgbClr val="4C157D"/>
              </a:solidFill>
              <a:latin typeface="微软雅黑" panose="020B0503020204020204" pitchFamily="34" charset="-122"/>
              <a:ea typeface="微软雅黑" panose="020B0503020204020204" pitchFamily="34" charset="-122"/>
            </a:endParaRPr>
          </a:p>
        </p:txBody>
      </p:sp>
      <p:grpSp>
        <p:nvGrpSpPr>
          <p:cNvPr id="18" name="组合 17">
            <a:extLst>
              <a:ext uri="{FF2B5EF4-FFF2-40B4-BE49-F238E27FC236}">
                <a16:creationId xmlns:a16="http://schemas.microsoft.com/office/drawing/2014/main" id="{3C4938D1-E173-47B3-B573-53B8585B1DDD}"/>
              </a:ext>
            </a:extLst>
          </p:cNvPr>
          <p:cNvGrpSpPr/>
          <p:nvPr/>
        </p:nvGrpSpPr>
        <p:grpSpPr>
          <a:xfrm>
            <a:off x="1043743" y="3036099"/>
            <a:ext cx="7253110" cy="936397"/>
            <a:chOff x="1489193" y="3001341"/>
            <a:chExt cx="9670813" cy="1248529"/>
          </a:xfrm>
        </p:grpSpPr>
        <p:grpSp>
          <p:nvGrpSpPr>
            <p:cNvPr id="5" name="组合 4">
              <a:extLst>
                <a:ext uri="{FF2B5EF4-FFF2-40B4-BE49-F238E27FC236}">
                  <a16:creationId xmlns:a16="http://schemas.microsoft.com/office/drawing/2014/main" id="{80D8DC3A-AAD7-4DC2-94AD-0C08ECA3359A}"/>
                </a:ext>
              </a:extLst>
            </p:cNvPr>
            <p:cNvGrpSpPr/>
            <p:nvPr/>
          </p:nvGrpSpPr>
          <p:grpSpPr>
            <a:xfrm>
              <a:off x="1951899" y="3001341"/>
              <a:ext cx="1733789" cy="855317"/>
              <a:chOff x="1640186" y="3285420"/>
              <a:chExt cx="1733789" cy="855317"/>
            </a:xfrm>
          </p:grpSpPr>
          <p:sp>
            <p:nvSpPr>
              <p:cNvPr id="6" name="文本框 5">
                <a:extLst>
                  <a:ext uri="{FF2B5EF4-FFF2-40B4-BE49-F238E27FC236}">
                    <a16:creationId xmlns:a16="http://schemas.microsoft.com/office/drawing/2014/main" id="{2F44BDED-D2A9-47B1-B95A-0AEB54607283}"/>
                  </a:ext>
                </a:extLst>
              </p:cNvPr>
              <p:cNvSpPr txBox="1"/>
              <p:nvPr/>
            </p:nvSpPr>
            <p:spPr>
              <a:xfrm>
                <a:off x="2435191" y="3675503"/>
                <a:ext cx="938784" cy="451405"/>
              </a:xfrm>
              <a:prstGeom prst="rect">
                <a:avLst/>
              </a:prstGeom>
              <a:noFill/>
            </p:spPr>
            <p:txBody>
              <a:bodyPr wrap="square" rtlCol="0">
                <a:spAutoFit/>
              </a:bodyPr>
              <a:lstStyle/>
              <a:p>
                <a:pPr algn="ct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诊断</a:t>
                </a:r>
              </a:p>
            </p:txBody>
          </p:sp>
          <p:pic>
            <p:nvPicPr>
              <p:cNvPr id="7" name="图片 6">
                <a:extLst>
                  <a:ext uri="{FF2B5EF4-FFF2-40B4-BE49-F238E27FC236}">
                    <a16:creationId xmlns:a16="http://schemas.microsoft.com/office/drawing/2014/main" id="{7D899F58-6146-4898-9B36-EDBABB4EB9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186" y="3285420"/>
                <a:ext cx="855317" cy="855317"/>
              </a:xfrm>
              <a:prstGeom prst="rect">
                <a:avLst/>
              </a:prstGeom>
            </p:spPr>
          </p:pic>
        </p:grpSp>
        <p:grpSp>
          <p:nvGrpSpPr>
            <p:cNvPr id="8" name="组合 7">
              <a:extLst>
                <a:ext uri="{FF2B5EF4-FFF2-40B4-BE49-F238E27FC236}">
                  <a16:creationId xmlns:a16="http://schemas.microsoft.com/office/drawing/2014/main" id="{F5259162-F2B7-4BEC-8A99-57C2A0F9CF58}"/>
                </a:ext>
              </a:extLst>
            </p:cNvPr>
            <p:cNvGrpSpPr/>
            <p:nvPr/>
          </p:nvGrpSpPr>
          <p:grpSpPr>
            <a:xfrm>
              <a:off x="8704556" y="3193047"/>
              <a:ext cx="1797196" cy="663611"/>
              <a:chOff x="8485275" y="3372816"/>
              <a:chExt cx="1797196" cy="663611"/>
            </a:xfrm>
          </p:grpSpPr>
          <p:sp>
            <p:nvSpPr>
              <p:cNvPr id="9" name="文本框 8">
                <a:extLst>
                  <a:ext uri="{FF2B5EF4-FFF2-40B4-BE49-F238E27FC236}">
                    <a16:creationId xmlns:a16="http://schemas.microsoft.com/office/drawing/2014/main" id="{DCBFB68C-5F46-4708-890D-BE2812362037}"/>
                  </a:ext>
                </a:extLst>
              </p:cNvPr>
              <p:cNvSpPr txBox="1"/>
              <p:nvPr/>
            </p:nvSpPr>
            <p:spPr>
              <a:xfrm>
                <a:off x="8941351" y="3571192"/>
                <a:ext cx="1341120" cy="451406"/>
              </a:xfrm>
              <a:prstGeom prst="rect">
                <a:avLst/>
              </a:prstGeom>
              <a:noFill/>
            </p:spPr>
            <p:txBody>
              <a:bodyPr wrap="square" rtlCol="0">
                <a:spAutoFit/>
              </a:bodyPr>
              <a:lstStyle/>
              <a:p>
                <a:pPr algn="ct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恢复</a:t>
                </a:r>
              </a:p>
            </p:txBody>
          </p:sp>
          <p:pic>
            <p:nvPicPr>
              <p:cNvPr id="10" name="图片 9">
                <a:extLst>
                  <a:ext uri="{FF2B5EF4-FFF2-40B4-BE49-F238E27FC236}">
                    <a16:creationId xmlns:a16="http://schemas.microsoft.com/office/drawing/2014/main" id="{4EB00287-F82E-4A3A-9F21-FB9DAE281D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5275" y="3372816"/>
                <a:ext cx="663611" cy="663611"/>
              </a:xfrm>
              <a:prstGeom prst="rect">
                <a:avLst/>
              </a:prstGeom>
            </p:spPr>
          </p:pic>
        </p:grpSp>
        <p:grpSp>
          <p:nvGrpSpPr>
            <p:cNvPr id="11" name="组合 10">
              <a:extLst>
                <a:ext uri="{FF2B5EF4-FFF2-40B4-BE49-F238E27FC236}">
                  <a16:creationId xmlns:a16="http://schemas.microsoft.com/office/drawing/2014/main" id="{AA37794A-94D8-42F2-B6D6-3CA48CC5A107}"/>
                </a:ext>
              </a:extLst>
            </p:cNvPr>
            <p:cNvGrpSpPr/>
            <p:nvPr/>
          </p:nvGrpSpPr>
          <p:grpSpPr>
            <a:xfrm>
              <a:off x="5385420" y="3101313"/>
              <a:ext cx="1666400" cy="741516"/>
              <a:chOff x="5024630" y="3334156"/>
              <a:chExt cx="1666400" cy="741516"/>
            </a:xfrm>
          </p:grpSpPr>
          <p:sp>
            <p:nvSpPr>
              <p:cNvPr id="12" name="文本框 11">
                <a:extLst>
                  <a:ext uri="{FF2B5EF4-FFF2-40B4-BE49-F238E27FC236}">
                    <a16:creationId xmlns:a16="http://schemas.microsoft.com/office/drawing/2014/main" id="{FC40FC17-A049-456F-A4E3-6007BC954F60}"/>
                  </a:ext>
                </a:extLst>
              </p:cNvPr>
              <p:cNvSpPr txBox="1"/>
              <p:nvPr/>
            </p:nvSpPr>
            <p:spPr>
              <a:xfrm>
                <a:off x="5752246" y="3624267"/>
                <a:ext cx="938784" cy="451405"/>
              </a:xfrm>
              <a:prstGeom prst="rect">
                <a:avLst/>
              </a:prstGeom>
              <a:noFill/>
            </p:spPr>
            <p:txBody>
              <a:bodyPr wrap="square" rtlCol="0">
                <a:spAutoFit/>
              </a:bodyPr>
              <a:lstStyle/>
              <a:p>
                <a:pPr algn="ct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治疗</a:t>
                </a:r>
              </a:p>
            </p:txBody>
          </p:sp>
          <p:pic>
            <p:nvPicPr>
              <p:cNvPr id="13" name="图片 12">
                <a:extLst>
                  <a:ext uri="{FF2B5EF4-FFF2-40B4-BE49-F238E27FC236}">
                    <a16:creationId xmlns:a16="http://schemas.microsoft.com/office/drawing/2014/main" id="{63539FEB-EF93-4795-B22E-6C5D1F9684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4630" y="3334156"/>
                <a:ext cx="740932" cy="740932"/>
              </a:xfrm>
              <a:prstGeom prst="rect">
                <a:avLst/>
              </a:prstGeom>
            </p:spPr>
          </p:pic>
        </p:grpSp>
        <p:sp>
          <p:nvSpPr>
            <p:cNvPr id="17" name="箭头: 右 16">
              <a:extLst>
                <a:ext uri="{FF2B5EF4-FFF2-40B4-BE49-F238E27FC236}">
                  <a16:creationId xmlns:a16="http://schemas.microsoft.com/office/drawing/2014/main" id="{3CA1E295-BCF5-4951-B322-C0A0AA8B85C3}"/>
                </a:ext>
              </a:extLst>
            </p:cNvPr>
            <p:cNvSpPr/>
            <p:nvPr/>
          </p:nvSpPr>
          <p:spPr>
            <a:xfrm>
              <a:off x="1489193" y="3849760"/>
              <a:ext cx="9670813" cy="400110"/>
            </a:xfrm>
            <a:prstGeom prst="rightArrow">
              <a:avLst>
                <a:gd name="adj1" fmla="val 50000"/>
                <a:gd name="adj2" fmla="val 110943"/>
              </a:avLst>
            </a:prstGeom>
            <a:solidFill>
              <a:srgbClr val="4C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extLst>
      <p:ext uri="{BB962C8B-B14F-4D97-AF65-F5344CB8AC3E}">
        <p14:creationId xmlns:p14="http://schemas.microsoft.com/office/powerpoint/2010/main" val="148234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B0634-4605-43D6-8082-F5AC298E27AA}"/>
              </a:ext>
            </a:extLst>
          </p:cNvPr>
          <p:cNvSpPr>
            <a:spLocks noGrp="1"/>
          </p:cNvSpPr>
          <p:nvPr>
            <p:ph type="title"/>
          </p:nvPr>
        </p:nvSpPr>
        <p:spPr/>
        <p:txBody>
          <a:bodyPr>
            <a:normAutofit/>
          </a:bodyPr>
          <a:lstStyle/>
          <a:p>
            <a:r>
              <a:rPr lang="zh-CN" altLang="en-US" sz="2800" dirty="0"/>
              <a:t>牛奶蛋白过敏是婴幼儿常见的食物过敏性疾病</a:t>
            </a:r>
          </a:p>
        </p:txBody>
      </p:sp>
      <p:sp>
        <p:nvSpPr>
          <p:cNvPr id="3" name="矩形 2">
            <a:extLst>
              <a:ext uri="{FF2B5EF4-FFF2-40B4-BE49-F238E27FC236}">
                <a16:creationId xmlns:a16="http://schemas.microsoft.com/office/drawing/2014/main" id="{17A9521F-F19D-4E6D-9E12-DD62D9C0AABD}"/>
              </a:ext>
            </a:extLst>
          </p:cNvPr>
          <p:cNvSpPr/>
          <p:nvPr/>
        </p:nvSpPr>
        <p:spPr>
          <a:xfrm>
            <a:off x="628650" y="1165780"/>
            <a:ext cx="8049006" cy="1338828"/>
          </a:xfrm>
          <a:prstGeom prst="rect">
            <a:avLst/>
          </a:prstGeom>
        </p:spPr>
        <p:txBody>
          <a:bodyPr wrap="square">
            <a:spAutoFit/>
          </a:bodyPr>
          <a:lstStyle/>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牛奶蛋白过敏（</a:t>
            </a:r>
            <a:r>
              <a:rPr lang="en-US" altLang="zh-CN" dirty="0">
                <a:latin typeface="微软雅黑" panose="020B0503020204020204" pitchFamily="34" charset="-122"/>
                <a:ea typeface="微软雅黑" panose="020B0503020204020204" pitchFamily="34" charset="-122"/>
              </a:rPr>
              <a:t>CMPA</a:t>
            </a:r>
            <a:r>
              <a:rPr lang="zh-CN" altLang="en-US" dirty="0">
                <a:latin typeface="微软雅黑" panose="020B0503020204020204" pitchFamily="34" charset="-122"/>
                <a:ea typeface="微软雅黑" panose="020B0503020204020204" pitchFamily="34" charset="-122"/>
              </a:rPr>
              <a:t>）多见于</a:t>
            </a:r>
            <a:r>
              <a:rPr lang="zh-CN" altLang="en-US" b="1" dirty="0">
                <a:solidFill>
                  <a:srgbClr val="4C157D"/>
                </a:solidFill>
                <a:latin typeface="微软雅黑" panose="020B0503020204020204" pitchFamily="34" charset="-122"/>
                <a:ea typeface="微软雅黑" panose="020B0503020204020204" pitchFamily="34" charset="-122"/>
              </a:rPr>
              <a:t>婴幼儿</a:t>
            </a:r>
            <a:r>
              <a:rPr lang="zh-CN" altLang="en-US" dirty="0">
                <a:latin typeface="微软雅黑" panose="020B0503020204020204" pitchFamily="34" charset="-122"/>
                <a:ea typeface="微软雅黑" panose="020B0503020204020204" pitchFamily="34" charset="-122"/>
              </a:rPr>
              <a:t>，为牛奶蛋白引起的异常或过强的免疫反应；常可</a:t>
            </a:r>
            <a:r>
              <a:rPr lang="zh-CN" altLang="en-US" b="1" dirty="0">
                <a:solidFill>
                  <a:srgbClr val="4C157D"/>
                </a:solidFill>
                <a:latin typeface="微软雅黑" panose="020B0503020204020204" pitchFamily="34" charset="-122"/>
                <a:ea typeface="微软雅黑" panose="020B0503020204020204" pitchFamily="34" charset="-122"/>
              </a:rPr>
              <a:t>累及多器官系统</a:t>
            </a:r>
            <a:r>
              <a:rPr lang="zh-CN" altLang="en-US" dirty="0">
                <a:latin typeface="微软雅黑" panose="020B0503020204020204" pitchFamily="34" charset="-122"/>
                <a:ea typeface="微软雅黑" panose="020B0503020204020204" pitchFamily="34" charset="-122"/>
              </a:rPr>
              <a:t>，甚至可发生</a:t>
            </a:r>
            <a:r>
              <a:rPr lang="zh-CN" altLang="en-US" b="1" dirty="0">
                <a:solidFill>
                  <a:srgbClr val="4C157D"/>
                </a:solidFill>
                <a:latin typeface="微软雅黑" panose="020B0503020204020204" pitchFamily="34" charset="-122"/>
                <a:ea typeface="微软雅黑" panose="020B0503020204020204" pitchFamily="34" charset="-122"/>
              </a:rPr>
              <a:t>严重过敏反应</a:t>
            </a:r>
            <a:r>
              <a:rPr lang="en-US" altLang="zh-CN" baseline="30000" dirty="0">
                <a:latin typeface="微软雅黑" panose="020B0503020204020204" pitchFamily="34" charset="-122"/>
                <a:ea typeface="微软雅黑" panose="020B0503020204020204" pitchFamily="34" charset="-122"/>
              </a:rPr>
              <a:t>1</a:t>
            </a:r>
          </a:p>
          <a:p>
            <a:pPr marL="214313" indent="-214313">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婴幼儿时期</a:t>
            </a:r>
            <a:r>
              <a:rPr lang="en-US" altLang="zh-CN" baseline="30000"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a:t>
            </a:r>
            <a:r>
              <a:rPr lang="en-US" altLang="zh-CN" b="1" dirty="0">
                <a:solidFill>
                  <a:srgbClr val="4C157D"/>
                </a:solidFill>
                <a:latin typeface="微软雅黑" panose="020B0503020204020204" pitchFamily="34" charset="-122"/>
                <a:ea typeface="微软雅黑" panose="020B0503020204020204" pitchFamily="34" charset="-122"/>
              </a:rPr>
              <a:t>90</a:t>
            </a:r>
            <a:r>
              <a:rPr lang="zh-CN" altLang="en-US" b="1" dirty="0">
                <a:solidFill>
                  <a:srgbClr val="4C157D"/>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的食物过敏与</a:t>
            </a:r>
            <a:r>
              <a:rPr lang="zh-CN" altLang="en-US" b="1" dirty="0">
                <a:solidFill>
                  <a:srgbClr val="4C157D"/>
                </a:solidFill>
                <a:latin typeface="微软雅黑" panose="020B0503020204020204" pitchFamily="34" charset="-122"/>
                <a:ea typeface="微软雅黑" panose="020B0503020204020204" pitchFamily="34" charset="-122"/>
              </a:rPr>
              <a:t>牛奶</a:t>
            </a:r>
            <a:r>
              <a:rPr lang="zh-CN" altLang="en-US" dirty="0">
                <a:latin typeface="微软雅黑" panose="020B0503020204020204" pitchFamily="34" charset="-122"/>
                <a:ea typeface="微软雅黑" panose="020B0503020204020204" pitchFamily="34" charset="-122"/>
              </a:rPr>
              <a:t>、鸡蛋、坚果类等</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种食物有关</a:t>
            </a:r>
            <a:endParaRPr lang="en-US" altLang="zh-CN"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2F0E4494-F044-4761-8472-1765C23011D7}"/>
              </a:ext>
            </a:extLst>
          </p:cNvPr>
          <p:cNvSpPr/>
          <p:nvPr/>
        </p:nvSpPr>
        <p:spPr>
          <a:xfrm>
            <a:off x="0" y="6519446"/>
            <a:ext cx="5094351" cy="338554"/>
          </a:xfrm>
          <a:prstGeom prst="rect">
            <a:avLst/>
          </a:prstGeom>
        </p:spPr>
        <p:txBody>
          <a:bodyPr wrap="square">
            <a:spAutoFit/>
          </a:bodyPr>
          <a:lstStyle/>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rPr>
              <a:t>中华医学会儿科学分会免疫学组</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中华儿科杂志</a:t>
            </a:r>
            <a:r>
              <a:rPr lang="en-US" altLang="zh-CN" sz="800" dirty="0">
                <a:solidFill>
                  <a:srgbClr val="4C157D"/>
                </a:solidFill>
                <a:latin typeface="微软雅黑" panose="020B0503020204020204" pitchFamily="34" charset="-122"/>
                <a:ea typeface="微软雅黑" panose="020B0503020204020204" pitchFamily="34" charset="-122"/>
              </a:rPr>
              <a:t>,2013,51(3):183-186. </a:t>
            </a:r>
          </a:p>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rPr>
              <a:t>中华医学会儿科学分会儿童保健学组</a:t>
            </a:r>
            <a:r>
              <a:rPr lang="en-US" altLang="zh-CN" sz="800" dirty="0">
                <a:solidFill>
                  <a:srgbClr val="4C157D"/>
                </a:solidFill>
                <a:latin typeface="微软雅黑" panose="020B0503020204020204" pitchFamily="34" charset="-122"/>
                <a:ea typeface="微软雅黑" panose="020B0503020204020204" pitchFamily="34" charset="-122"/>
              </a:rPr>
              <a:t>. </a:t>
            </a:r>
            <a:r>
              <a:rPr lang="zh-CN" altLang="en-US" sz="800" dirty="0">
                <a:solidFill>
                  <a:srgbClr val="4C157D"/>
                </a:solidFill>
                <a:latin typeface="微软雅黑" panose="020B0503020204020204" pitchFamily="34" charset="-122"/>
                <a:ea typeface="微软雅黑" panose="020B0503020204020204" pitchFamily="34" charset="-122"/>
              </a:rPr>
              <a:t>婴幼儿食物过敏诊治建议</a:t>
            </a:r>
            <a:r>
              <a:rPr lang="en-US" altLang="zh-CN" sz="800" dirty="0">
                <a:solidFill>
                  <a:srgbClr val="4C157D"/>
                </a:solidFill>
                <a:latin typeface="微软雅黑" panose="020B0503020204020204" pitchFamily="34" charset="-122"/>
                <a:ea typeface="微软雅黑" panose="020B0503020204020204" pitchFamily="34" charset="-122"/>
              </a:rPr>
              <a:t>[J]. </a:t>
            </a:r>
            <a:r>
              <a:rPr lang="zh-CN" altLang="en-US" sz="800" dirty="0">
                <a:solidFill>
                  <a:srgbClr val="4C157D"/>
                </a:solidFill>
                <a:latin typeface="微软雅黑" panose="020B0503020204020204" pitchFamily="34" charset="-122"/>
                <a:ea typeface="微软雅黑" panose="020B0503020204020204" pitchFamily="34" charset="-122"/>
              </a:rPr>
              <a:t>中华儿科杂志</a:t>
            </a:r>
            <a:r>
              <a:rPr lang="en-US" altLang="zh-CN" sz="800" dirty="0">
                <a:solidFill>
                  <a:srgbClr val="4C157D"/>
                </a:solidFill>
                <a:latin typeface="微软雅黑" panose="020B0503020204020204" pitchFamily="34" charset="-122"/>
                <a:ea typeface="微软雅黑" panose="020B0503020204020204" pitchFamily="34" charset="-122"/>
              </a:rPr>
              <a:t>, 2011, 49(5):344-348.</a:t>
            </a:r>
            <a:endParaRPr lang="zh-CN" altLang="en-US" sz="800" dirty="0">
              <a:solidFill>
                <a:srgbClr val="4C157D"/>
              </a:solidFill>
              <a:latin typeface="微软雅黑" panose="020B0503020204020204" pitchFamily="34" charset="-122"/>
              <a:ea typeface="微软雅黑" panose="020B0503020204020204" pitchFamily="34" charset="-122"/>
            </a:endParaRPr>
          </a:p>
        </p:txBody>
      </p:sp>
      <p:pic>
        <p:nvPicPr>
          <p:cNvPr id="1032" name="Picture 8" descr="“food allergy  fish shrimp cartoon”的图片搜索结果">
            <a:extLst>
              <a:ext uri="{FF2B5EF4-FFF2-40B4-BE49-F238E27FC236}">
                <a16:creationId xmlns:a16="http://schemas.microsoft.com/office/drawing/2014/main" id="{18CC1B75-E196-4E99-8FDA-374820F6BE6C}"/>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99253" l="0" r="100000">
                        <a14:foregroundMark x1="92507" y1="4398" x2="87511" y2="15519"/>
                        <a14:foregroundMark x1="92774" y1="29212" x2="90990" y2="35934"/>
                        <a14:foregroundMark x1="92774" y1="53112" x2="92774" y2="62822"/>
                        <a14:foregroundMark x1="6423" y1="56349" x2="16146" y2="57759"/>
                        <a14:foregroundMark x1="4728" y1="33361" x2="8653" y2="34357"/>
                        <a14:foregroundMark x1="2230" y1="34523" x2="8921" y2="36846"/>
                        <a14:foregroundMark x1="22658" y1="22739" x2="27654" y2="28050"/>
                        <a14:foregroundMark x1="28903" y1="21992" x2="28903" y2="21992"/>
                        <a14:foregroundMark x1="65566" y1="10456" x2="61285" y2="19502"/>
                        <a14:foregroundMark x1="92774" y1="61245" x2="92953" y2="66307"/>
                      </a14:backgroundRemoval>
                    </a14:imgEffect>
                  </a14:imgLayer>
                </a14:imgProps>
              </a:ext>
              <a:ext uri="{28A0092B-C50C-407E-A947-70E740481C1C}">
                <a14:useLocalDpi xmlns:a14="http://schemas.microsoft.com/office/drawing/2010/main"/>
              </a:ext>
            </a:extLst>
          </a:blip>
          <a:srcRect/>
          <a:stretch/>
        </p:blipFill>
        <p:spPr bwMode="auto">
          <a:xfrm>
            <a:off x="466344" y="2653389"/>
            <a:ext cx="3150811" cy="3386531"/>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918102ED-F1AF-489A-A454-583565EA94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54712" y="3139410"/>
            <a:ext cx="913606" cy="913606"/>
          </a:xfrm>
          <a:prstGeom prst="rect">
            <a:avLst/>
          </a:prstGeom>
        </p:spPr>
      </p:pic>
      <p:sp>
        <p:nvSpPr>
          <p:cNvPr id="9" name="矩形 8">
            <a:extLst>
              <a:ext uri="{FF2B5EF4-FFF2-40B4-BE49-F238E27FC236}">
                <a16:creationId xmlns:a16="http://schemas.microsoft.com/office/drawing/2014/main" id="{C80FB7AE-ADF9-4EA4-BCCD-C80F72E4EF31}"/>
              </a:ext>
            </a:extLst>
          </p:cNvPr>
          <p:cNvSpPr/>
          <p:nvPr/>
        </p:nvSpPr>
        <p:spPr>
          <a:xfrm>
            <a:off x="5322489" y="3356838"/>
            <a:ext cx="2792812" cy="996555"/>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CMPA</a:t>
            </a:r>
            <a:r>
              <a:rPr lang="zh-CN" altLang="en-US" dirty="0">
                <a:latin typeface="微软雅黑" panose="020B0503020204020204" pitchFamily="34" charset="-122"/>
                <a:ea typeface="微软雅黑" panose="020B0503020204020204" pitchFamily="34" charset="-122"/>
              </a:rPr>
              <a:t>患病率报道不一，约为</a:t>
            </a:r>
            <a:r>
              <a:rPr lang="en-US" altLang="zh-CN" sz="2400" b="1" dirty="0">
                <a:solidFill>
                  <a:srgbClr val="48157D"/>
                </a:solidFill>
                <a:latin typeface="微软雅黑" panose="020B0503020204020204" pitchFamily="34" charset="-122"/>
                <a:ea typeface="微软雅黑" panose="020B0503020204020204" pitchFamily="34" charset="-122"/>
              </a:rPr>
              <a:t>2%~7.5%</a:t>
            </a:r>
            <a:r>
              <a:rPr lang="en-US" altLang="zh-CN" baseline="30000" dirty="0">
                <a:latin typeface="微软雅黑" panose="020B0503020204020204" pitchFamily="34" charset="-122"/>
                <a:ea typeface="微软雅黑" panose="020B0503020204020204" pitchFamily="34" charset="-122"/>
              </a:rPr>
              <a:t>1</a:t>
            </a:r>
            <a:endParaRPr lang="zh-CN" altLang="en-US" dirty="0"/>
          </a:p>
        </p:txBody>
      </p:sp>
    </p:spTree>
    <p:extLst>
      <p:ext uri="{BB962C8B-B14F-4D97-AF65-F5344CB8AC3E}">
        <p14:creationId xmlns:p14="http://schemas.microsoft.com/office/powerpoint/2010/main" val="421526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69A0FD-5654-4BC8-88BE-199ABD2B1D98}"/>
              </a:ext>
            </a:extLst>
          </p:cNvPr>
          <p:cNvSpPr>
            <a:spLocks noGrp="1"/>
          </p:cNvSpPr>
          <p:nvPr>
            <p:ph type="title"/>
          </p:nvPr>
        </p:nvSpPr>
        <p:spPr/>
        <p:txBody>
          <a:bodyPr vert="horz" lIns="91440" tIns="45720" rIns="91440" bIns="45720" rtlCol="0" anchor="ctr">
            <a:normAutofit/>
          </a:bodyPr>
          <a:lstStyle/>
          <a:p>
            <a:r>
              <a:rPr lang="zh-CN" altLang="en-US" sz="2800" dirty="0"/>
              <a:t>父母需重点关注婴幼儿牛奶蛋白过敏</a:t>
            </a:r>
          </a:p>
        </p:txBody>
      </p:sp>
      <p:sp>
        <p:nvSpPr>
          <p:cNvPr id="3" name="矩形 2">
            <a:extLst>
              <a:ext uri="{FF2B5EF4-FFF2-40B4-BE49-F238E27FC236}">
                <a16:creationId xmlns:a16="http://schemas.microsoft.com/office/drawing/2014/main" id="{06EC29E2-EB8A-4A69-B9D1-530C80438C5A}"/>
              </a:ext>
            </a:extLst>
          </p:cNvPr>
          <p:cNvSpPr/>
          <p:nvPr/>
        </p:nvSpPr>
        <p:spPr>
          <a:xfrm>
            <a:off x="4764507" y="4179758"/>
            <a:ext cx="3947073" cy="1200329"/>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牛奶蛋白过敏会长期影响宝宝，导致过敏性疾病如哮喘、鼻炎的患病率</a:t>
            </a:r>
            <a:r>
              <a:rPr lang="zh-CN" altLang="en-US" sz="1600" b="1" dirty="0">
                <a:solidFill>
                  <a:srgbClr val="4C157D"/>
                </a:solidFill>
                <a:latin typeface="微软雅黑" panose="020B0503020204020204" pitchFamily="34" charset="-122"/>
                <a:ea typeface="微软雅黑" panose="020B0503020204020204" pitchFamily="34" charset="-122"/>
              </a:rPr>
              <a:t>在学龄期达到高峰</a:t>
            </a:r>
            <a:endParaRPr lang="en-US" altLang="zh-CN" sz="1600" dirty="0">
              <a:latin typeface="微软雅黑" panose="020B0503020204020204" pitchFamily="34" charset="-122"/>
              <a:ea typeface="微软雅黑" panose="020B0503020204020204" pitchFamily="34" charset="-122"/>
            </a:endParaRPr>
          </a:p>
        </p:txBody>
      </p:sp>
      <p:pic>
        <p:nvPicPr>
          <p:cNvPr id="1028" name="Picture 4" descr="Image result for infant  unhappy cartoon">
            <a:extLst>
              <a:ext uri="{FF2B5EF4-FFF2-40B4-BE49-F238E27FC236}">
                <a16:creationId xmlns:a16="http://schemas.microsoft.com/office/drawing/2014/main" id="{01498119-6F21-44BD-91EB-DA206F7E823F}"/>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62854" y="2543041"/>
            <a:ext cx="1550378" cy="12621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infant  unhappy cartoon">
            <a:extLst>
              <a:ext uri="{FF2B5EF4-FFF2-40B4-BE49-F238E27FC236}">
                <a16:creationId xmlns:a16="http://schemas.microsoft.com/office/drawing/2014/main" id="{7621EA32-7CD7-4FD2-A652-8D7F204D6EE5}"/>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630769" y="2506486"/>
            <a:ext cx="1550378" cy="1242289"/>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CF0F943D-B848-458E-B8D0-20729BE11D0A}"/>
              </a:ext>
            </a:extLst>
          </p:cNvPr>
          <p:cNvSpPr txBox="1"/>
          <p:nvPr/>
        </p:nvSpPr>
        <p:spPr>
          <a:xfrm>
            <a:off x="628650" y="4175239"/>
            <a:ext cx="3750845" cy="1938992"/>
          </a:xfrm>
          <a:prstGeom prst="rect">
            <a:avLst/>
          </a:prstGeom>
        </p:spPr>
        <p:txBody>
          <a:bodyPr wrap="square">
            <a:spAutoFit/>
          </a:bodyPr>
          <a:lstStyle>
            <a:defPPr>
              <a:defRPr lang="zh-CN"/>
            </a:defPPr>
            <a:lvl1pPr>
              <a:lnSpc>
                <a:spcPct val="150000"/>
              </a:lnSpc>
              <a:defRPr sz="1600">
                <a:latin typeface="微软雅黑" panose="020B0503020204020204" pitchFamily="34" charset="-122"/>
                <a:ea typeface="微软雅黑" panose="020B0503020204020204" pitchFamily="34" charset="-122"/>
              </a:defRPr>
            </a:lvl1pPr>
          </a:lstStyle>
          <a:p>
            <a:pPr marL="285750" indent="-285750">
              <a:buFont typeface="Arial" panose="020B0604020202020204" pitchFamily="34" charset="0"/>
              <a:buChar char="•"/>
            </a:pPr>
            <a:r>
              <a:rPr lang="zh-CN" altLang="en-US" dirty="0"/>
              <a:t>牛奶蛋白过敏误诊率高，容易造成</a:t>
            </a:r>
            <a:r>
              <a:rPr lang="zh-CN" altLang="en-US" b="1" dirty="0">
                <a:solidFill>
                  <a:srgbClr val="4C157D"/>
                </a:solidFill>
              </a:rPr>
              <a:t>宝宝生长障碍、营养缺乏等不良后果</a:t>
            </a:r>
            <a:endParaRPr lang="en-US" altLang="zh-CN" dirty="0"/>
          </a:p>
          <a:p>
            <a:pPr marL="285750" indent="-285750">
              <a:buFont typeface="Arial" panose="020B0604020202020204" pitchFamily="34" charset="0"/>
              <a:buChar char="•"/>
            </a:pPr>
            <a:r>
              <a:rPr lang="zh-CN" altLang="en-US" dirty="0"/>
              <a:t>当宝宝出现持续腹泻、呕吐、无故拒奶等症状时，需要及时就医，确诊是否为牛奶蛋白过敏</a:t>
            </a:r>
          </a:p>
        </p:txBody>
      </p:sp>
      <p:sp>
        <p:nvSpPr>
          <p:cNvPr id="5" name="文本框 4">
            <a:extLst>
              <a:ext uri="{FF2B5EF4-FFF2-40B4-BE49-F238E27FC236}">
                <a16:creationId xmlns:a16="http://schemas.microsoft.com/office/drawing/2014/main" id="{C5D5A272-D606-44D1-B068-0D4351EC4346}"/>
              </a:ext>
            </a:extLst>
          </p:cNvPr>
          <p:cNvSpPr txBox="1"/>
          <p:nvPr/>
        </p:nvSpPr>
        <p:spPr>
          <a:xfrm>
            <a:off x="538325" y="1390056"/>
            <a:ext cx="8067349" cy="874407"/>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不及时治疗牛奶蛋白过敏，会</a:t>
            </a:r>
            <a:r>
              <a:rPr lang="zh-CN" altLang="en-US" b="1" dirty="0">
                <a:solidFill>
                  <a:srgbClr val="48157D"/>
                </a:solidFill>
                <a:latin typeface="微软雅黑" panose="020B0503020204020204" pitchFamily="34" charset="-122"/>
                <a:ea typeface="微软雅黑" panose="020B0503020204020204" pitchFamily="34" charset="-122"/>
              </a:rPr>
              <a:t>影响宝宝近期及远期生长发育</a:t>
            </a:r>
            <a:r>
              <a:rPr lang="zh-CN" altLang="en-US" dirty="0">
                <a:latin typeface="微软雅黑" panose="020B0503020204020204" pitchFamily="34" charset="-122"/>
                <a:ea typeface="微软雅黑" panose="020B0503020204020204" pitchFamily="34" charset="-122"/>
              </a:rPr>
              <a:t>，需要</a:t>
            </a:r>
            <a:r>
              <a:rPr lang="zh-CN" altLang="en-US" b="1" dirty="0">
                <a:solidFill>
                  <a:srgbClr val="4C157D"/>
                </a:solidFill>
                <a:latin typeface="微软雅黑" panose="020B0503020204020204" pitchFamily="34" charset="-122"/>
                <a:ea typeface="微软雅黑" panose="020B0503020204020204" pitchFamily="34" charset="-122"/>
              </a:rPr>
              <a:t>尽早干预</a:t>
            </a:r>
            <a:r>
              <a:rPr lang="zh-CN" altLang="en-US" dirty="0">
                <a:latin typeface="微软雅黑" panose="020B0503020204020204" pitchFamily="34" charset="-122"/>
                <a:ea typeface="微软雅黑" panose="020B0503020204020204" pitchFamily="34" charset="-122"/>
              </a:rPr>
              <a:t>；同时牛奶蛋白过敏存在易被父母忽略的误区，影响过敏宝宝的治疗。</a:t>
            </a:r>
          </a:p>
        </p:txBody>
      </p:sp>
      <p:sp>
        <p:nvSpPr>
          <p:cNvPr id="7" name="文本框 6">
            <a:extLst>
              <a:ext uri="{FF2B5EF4-FFF2-40B4-BE49-F238E27FC236}">
                <a16:creationId xmlns:a16="http://schemas.microsoft.com/office/drawing/2014/main" id="{89F8CEBE-5BB5-4BD1-9176-F2254276A7DE}"/>
              </a:ext>
            </a:extLst>
          </p:cNvPr>
          <p:cNvSpPr txBox="1"/>
          <p:nvPr/>
        </p:nvSpPr>
        <p:spPr>
          <a:xfrm>
            <a:off x="1152487" y="3722299"/>
            <a:ext cx="2506941" cy="369332"/>
          </a:xfrm>
          <a:prstGeom prst="rect">
            <a:avLst/>
          </a:prstGeom>
          <a:noFill/>
        </p:spPr>
        <p:txBody>
          <a:bodyPr wrap="square" rtlCol="0">
            <a:spAutoFit/>
          </a:bodyPr>
          <a:lstStyle/>
          <a:p>
            <a:pPr algn="ctr"/>
            <a:r>
              <a:rPr lang="zh-CN" altLang="en-US" b="1" dirty="0">
                <a:solidFill>
                  <a:srgbClr val="48157D"/>
                </a:solidFill>
                <a:latin typeface="微软雅黑" panose="020B0503020204020204" pitchFamily="34" charset="-122"/>
                <a:ea typeface="微软雅黑" panose="020B0503020204020204" pitchFamily="34" charset="-122"/>
              </a:rPr>
              <a:t>近期影响</a:t>
            </a:r>
            <a:r>
              <a:rPr lang="en-US" altLang="zh-CN" b="1" dirty="0">
                <a:solidFill>
                  <a:srgbClr val="48157D"/>
                </a:solidFill>
                <a:latin typeface="微软雅黑" panose="020B0503020204020204" pitchFamily="34" charset="-122"/>
                <a:ea typeface="微软雅黑" panose="020B0503020204020204" pitchFamily="34" charset="-122"/>
              </a:rPr>
              <a:t>-</a:t>
            </a:r>
            <a:r>
              <a:rPr lang="zh-CN" altLang="en-US" b="1" dirty="0">
                <a:solidFill>
                  <a:srgbClr val="48157D"/>
                </a:solidFill>
                <a:latin typeface="微软雅黑" panose="020B0503020204020204" pitchFamily="34" charset="-122"/>
                <a:ea typeface="微软雅黑" panose="020B0503020204020204" pitchFamily="34" charset="-122"/>
              </a:rPr>
              <a:t>营养不良</a:t>
            </a:r>
          </a:p>
        </p:txBody>
      </p:sp>
      <p:sp>
        <p:nvSpPr>
          <p:cNvPr id="10" name="文本框 9">
            <a:extLst>
              <a:ext uri="{FF2B5EF4-FFF2-40B4-BE49-F238E27FC236}">
                <a16:creationId xmlns:a16="http://schemas.microsoft.com/office/drawing/2014/main" id="{B6A96142-6F8D-4EA0-A6BD-1C1C357691E3}"/>
              </a:ext>
            </a:extLst>
          </p:cNvPr>
          <p:cNvSpPr txBox="1"/>
          <p:nvPr/>
        </p:nvSpPr>
        <p:spPr>
          <a:xfrm>
            <a:off x="5580829" y="3722299"/>
            <a:ext cx="2314428" cy="369332"/>
          </a:xfrm>
          <a:prstGeom prst="rect">
            <a:avLst/>
          </a:prstGeom>
          <a:noFill/>
        </p:spPr>
        <p:txBody>
          <a:bodyPr wrap="square" rtlCol="0">
            <a:spAutoFit/>
          </a:bodyPr>
          <a:lstStyle/>
          <a:p>
            <a:pPr algn="ctr"/>
            <a:r>
              <a:rPr lang="zh-CN" altLang="en-US" b="1" dirty="0">
                <a:solidFill>
                  <a:srgbClr val="48157D"/>
                </a:solidFill>
                <a:latin typeface="微软雅黑" panose="020B0503020204020204" pitchFamily="34" charset="-122"/>
                <a:ea typeface="微软雅黑" panose="020B0503020204020204" pitchFamily="34" charset="-122"/>
              </a:rPr>
              <a:t>远期影响</a:t>
            </a:r>
            <a:r>
              <a:rPr lang="en-US" altLang="zh-CN" b="1" dirty="0">
                <a:solidFill>
                  <a:srgbClr val="48157D"/>
                </a:solidFill>
                <a:latin typeface="微软雅黑" panose="020B0503020204020204" pitchFamily="34" charset="-122"/>
                <a:ea typeface="微软雅黑" panose="020B0503020204020204" pitchFamily="34" charset="-122"/>
              </a:rPr>
              <a:t>-</a:t>
            </a:r>
            <a:r>
              <a:rPr lang="zh-CN" altLang="en-US" b="1" dirty="0">
                <a:solidFill>
                  <a:srgbClr val="48157D"/>
                </a:solidFill>
                <a:latin typeface="微软雅黑" panose="020B0503020204020204" pitchFamily="34" charset="-122"/>
                <a:ea typeface="微软雅黑" panose="020B0503020204020204" pitchFamily="34" charset="-122"/>
              </a:rPr>
              <a:t>过敏疾病</a:t>
            </a:r>
          </a:p>
        </p:txBody>
      </p:sp>
    </p:spTree>
    <p:extLst>
      <p:ext uri="{BB962C8B-B14F-4D97-AF65-F5344CB8AC3E}">
        <p14:creationId xmlns:p14="http://schemas.microsoft.com/office/powerpoint/2010/main" val="301617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1CEE3F-D70C-4867-91DD-178B1DA265A3}"/>
              </a:ext>
            </a:extLst>
          </p:cNvPr>
          <p:cNvSpPr>
            <a:spLocks noGrp="1"/>
          </p:cNvSpPr>
          <p:nvPr>
            <p:ph type="title"/>
          </p:nvPr>
        </p:nvSpPr>
        <p:spPr/>
        <p:txBody>
          <a:bodyPr>
            <a:normAutofit/>
          </a:bodyPr>
          <a:lstStyle/>
          <a:p>
            <a:r>
              <a:rPr lang="zh-CN" altLang="en-US" sz="2800" dirty="0"/>
              <a:t>牛奶蛋白过敏常见误区</a:t>
            </a:r>
            <a:r>
              <a:rPr lang="en-US" altLang="zh-CN" sz="2800" dirty="0"/>
              <a:t>——</a:t>
            </a:r>
            <a:r>
              <a:rPr lang="zh-CN" altLang="en-US" sz="2800" dirty="0"/>
              <a:t>与其他疾病混淆</a:t>
            </a:r>
          </a:p>
        </p:txBody>
      </p:sp>
      <p:sp>
        <p:nvSpPr>
          <p:cNvPr id="3" name="文本框 2">
            <a:extLst>
              <a:ext uri="{FF2B5EF4-FFF2-40B4-BE49-F238E27FC236}">
                <a16:creationId xmlns:a16="http://schemas.microsoft.com/office/drawing/2014/main" id="{C55ADBD6-01C0-4822-98CD-F48F51B42D7E}"/>
              </a:ext>
            </a:extLst>
          </p:cNvPr>
          <p:cNvSpPr txBox="1"/>
          <p:nvPr/>
        </p:nvSpPr>
        <p:spPr>
          <a:xfrm>
            <a:off x="416594" y="1322725"/>
            <a:ext cx="8310813"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胃肠型牛奶蛋白过敏</a:t>
            </a:r>
            <a:r>
              <a:rPr lang="zh-CN" altLang="en-US" b="1" dirty="0">
                <a:solidFill>
                  <a:srgbClr val="4C157D"/>
                </a:solidFill>
                <a:latin typeface="微软雅黑" panose="020B0503020204020204" pitchFamily="34" charset="-122"/>
                <a:ea typeface="微软雅黑" panose="020B0503020204020204" pitchFamily="34" charset="-122"/>
              </a:rPr>
              <a:t>主要症状为腹泻及便血</a:t>
            </a:r>
            <a:r>
              <a:rPr lang="zh-CN" altLang="en-US" dirty="0">
                <a:latin typeface="微软雅黑" panose="020B0503020204020204" pitchFamily="34" charset="-122"/>
                <a:ea typeface="微软雅黑" panose="020B0503020204020204" pitchFamily="34" charset="-122"/>
              </a:rPr>
              <a:t>，很容易与有类似症状的疾病混淆</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当宝宝出现</a:t>
            </a:r>
            <a:r>
              <a:rPr lang="zh-CN" altLang="en-US" b="1" dirty="0">
                <a:solidFill>
                  <a:srgbClr val="4C157D"/>
                </a:solidFill>
                <a:latin typeface="微软雅黑" panose="020B0503020204020204" pitchFamily="34" charset="-122"/>
                <a:ea typeface="微软雅黑" panose="020B0503020204020204" pitchFamily="34" charset="-122"/>
              </a:rPr>
              <a:t>胃肠道不适</a:t>
            </a:r>
            <a:r>
              <a:rPr lang="zh-CN" altLang="en-US" dirty="0">
                <a:latin typeface="微软雅黑" panose="020B0503020204020204" pitchFamily="34" charset="-122"/>
                <a:ea typeface="微软雅黑" panose="020B0503020204020204" pitchFamily="34" charset="-122"/>
              </a:rPr>
              <a:t>时，家长应</a:t>
            </a:r>
            <a:r>
              <a:rPr lang="zh-CN" altLang="en-US" b="1" dirty="0">
                <a:solidFill>
                  <a:srgbClr val="4C157D"/>
                </a:solidFill>
                <a:latin typeface="微软雅黑" panose="020B0503020204020204" pitchFamily="34" charset="-122"/>
                <a:ea typeface="微软雅黑" panose="020B0503020204020204" pitchFamily="34" charset="-122"/>
              </a:rPr>
              <a:t>及时带宝宝就医</a:t>
            </a:r>
            <a:r>
              <a:rPr lang="zh-CN" altLang="en-US" dirty="0">
                <a:latin typeface="微软雅黑" panose="020B0503020204020204" pitchFamily="34" charset="-122"/>
                <a:ea typeface="微软雅黑" panose="020B0503020204020204" pitchFamily="34" charset="-122"/>
              </a:rPr>
              <a:t>，确诊是否为牛奶蛋白过敏，避免出现营养不良</a:t>
            </a:r>
            <a:endParaRPr lang="en-US" altLang="zh-CN"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16A552CD-1566-4461-89E2-57EC3988B3C4}"/>
              </a:ext>
            </a:extLst>
          </p:cNvPr>
          <p:cNvSpPr/>
          <p:nvPr/>
        </p:nvSpPr>
        <p:spPr>
          <a:xfrm>
            <a:off x="0" y="6657468"/>
            <a:ext cx="4572000" cy="215444"/>
          </a:xfrm>
          <a:prstGeom prst="rect">
            <a:avLst/>
          </a:prstGeom>
        </p:spPr>
        <p:txBody>
          <a:bodyPr>
            <a:spAutoFit/>
          </a:bodyPr>
          <a:lstStyle/>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rPr>
              <a:t>潘秋莎</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金玉</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儿科药学杂志</a:t>
            </a:r>
            <a:r>
              <a:rPr lang="en-US" altLang="zh-CN" sz="800" dirty="0">
                <a:solidFill>
                  <a:srgbClr val="4C157D"/>
                </a:solidFill>
                <a:latin typeface="微软雅黑" panose="020B0503020204020204" pitchFamily="34" charset="-122"/>
                <a:ea typeface="微软雅黑" panose="020B0503020204020204" pitchFamily="34" charset="-122"/>
              </a:rPr>
              <a:t>,2016(9):10-13.</a:t>
            </a:r>
            <a:endParaRPr lang="zh-CN" altLang="en-US" sz="800" dirty="0">
              <a:solidFill>
                <a:srgbClr val="4C157D"/>
              </a:solidFill>
              <a:latin typeface="微软雅黑" panose="020B0503020204020204" pitchFamily="34" charset="-122"/>
              <a:ea typeface="微软雅黑" panose="020B0503020204020204" pitchFamily="34" charset="-122"/>
            </a:endParaRPr>
          </a:p>
        </p:txBody>
      </p:sp>
      <p:pic>
        <p:nvPicPr>
          <p:cNvPr id="2050" name="Picture 2" descr="“infant diarrhea pain cartoon”的图片搜索结果">
            <a:extLst>
              <a:ext uri="{FF2B5EF4-FFF2-40B4-BE49-F238E27FC236}">
                <a16:creationId xmlns:a16="http://schemas.microsoft.com/office/drawing/2014/main" id="{8BD5DC0F-883E-4598-82A9-57ACDF312F1B}"/>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0" b="99705" l="0" r="99314"/>
                    </a14:imgEffect>
                  </a14:imgLayer>
                </a14:imgProps>
              </a:ext>
              <a:ext uri="{28A0092B-C50C-407E-A947-70E740481C1C}">
                <a14:useLocalDpi xmlns:a14="http://schemas.microsoft.com/office/drawing/2010/main"/>
              </a:ext>
            </a:extLst>
          </a:blip>
          <a:srcRect/>
          <a:stretch/>
        </p:blipFill>
        <p:spPr bwMode="auto">
          <a:xfrm>
            <a:off x="4066673" y="3399775"/>
            <a:ext cx="1434765" cy="222207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AD9CA584-6258-4C84-BCD5-17639701A346}"/>
              </a:ext>
            </a:extLst>
          </p:cNvPr>
          <p:cNvSpPr txBox="1"/>
          <p:nvPr/>
        </p:nvSpPr>
        <p:spPr>
          <a:xfrm>
            <a:off x="2965661" y="4538632"/>
            <a:ext cx="776605" cy="374571"/>
          </a:xfrm>
          <a:prstGeom prst="roundRect">
            <a:avLst/>
          </a:prstGeom>
          <a:solidFill>
            <a:srgbClr val="4C157D"/>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腹泻</a:t>
            </a:r>
          </a:p>
        </p:txBody>
      </p:sp>
      <p:sp>
        <p:nvSpPr>
          <p:cNvPr id="8" name="文本框 7">
            <a:extLst>
              <a:ext uri="{FF2B5EF4-FFF2-40B4-BE49-F238E27FC236}">
                <a16:creationId xmlns:a16="http://schemas.microsoft.com/office/drawing/2014/main" id="{78BD8239-3664-4941-AB35-6B92056C466D}"/>
              </a:ext>
            </a:extLst>
          </p:cNvPr>
          <p:cNvSpPr txBox="1"/>
          <p:nvPr/>
        </p:nvSpPr>
        <p:spPr>
          <a:xfrm>
            <a:off x="2965662" y="3906826"/>
            <a:ext cx="776605" cy="374571"/>
          </a:xfrm>
          <a:prstGeom prst="roundRect">
            <a:avLst/>
          </a:prstGeom>
          <a:solidFill>
            <a:srgbClr val="4C157D"/>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哭闹</a:t>
            </a:r>
          </a:p>
        </p:txBody>
      </p:sp>
      <p:sp>
        <p:nvSpPr>
          <p:cNvPr id="10" name="文本框 9">
            <a:extLst>
              <a:ext uri="{FF2B5EF4-FFF2-40B4-BE49-F238E27FC236}">
                <a16:creationId xmlns:a16="http://schemas.microsoft.com/office/drawing/2014/main" id="{62026DE7-6CBC-4A97-8DA5-FE5AE16B0C21}"/>
              </a:ext>
            </a:extLst>
          </p:cNvPr>
          <p:cNvSpPr txBox="1"/>
          <p:nvPr/>
        </p:nvSpPr>
        <p:spPr>
          <a:xfrm>
            <a:off x="2023927" y="3906826"/>
            <a:ext cx="776605" cy="374571"/>
          </a:xfrm>
          <a:prstGeom prst="roundRect">
            <a:avLst/>
          </a:prstGeom>
          <a:solidFill>
            <a:srgbClr val="4C157D"/>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便血</a:t>
            </a:r>
          </a:p>
        </p:txBody>
      </p:sp>
      <p:sp>
        <p:nvSpPr>
          <p:cNvPr id="11" name="文本框 10">
            <a:extLst>
              <a:ext uri="{FF2B5EF4-FFF2-40B4-BE49-F238E27FC236}">
                <a16:creationId xmlns:a16="http://schemas.microsoft.com/office/drawing/2014/main" id="{18132AD5-044D-40BC-8E20-19EF0D53265A}"/>
              </a:ext>
            </a:extLst>
          </p:cNvPr>
          <p:cNvSpPr txBox="1"/>
          <p:nvPr/>
        </p:nvSpPr>
        <p:spPr>
          <a:xfrm>
            <a:off x="2026852" y="4528177"/>
            <a:ext cx="776605" cy="374571"/>
          </a:xfrm>
          <a:prstGeom prst="roundRect">
            <a:avLst/>
          </a:prstGeom>
          <a:solidFill>
            <a:srgbClr val="4C157D"/>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呕吐</a:t>
            </a:r>
          </a:p>
        </p:txBody>
      </p:sp>
      <p:sp>
        <p:nvSpPr>
          <p:cNvPr id="12" name="文本框 11">
            <a:extLst>
              <a:ext uri="{FF2B5EF4-FFF2-40B4-BE49-F238E27FC236}">
                <a16:creationId xmlns:a16="http://schemas.microsoft.com/office/drawing/2014/main" id="{3DEBB654-2B18-4DFE-A12A-5D8A6F0269F7}"/>
              </a:ext>
            </a:extLst>
          </p:cNvPr>
          <p:cNvSpPr txBox="1"/>
          <p:nvPr/>
        </p:nvSpPr>
        <p:spPr>
          <a:xfrm>
            <a:off x="2211592" y="5089847"/>
            <a:ext cx="1324229" cy="374571"/>
          </a:xfrm>
          <a:prstGeom prst="roundRect">
            <a:avLst/>
          </a:prstGeom>
          <a:solidFill>
            <a:srgbClr val="4C157D"/>
          </a:solid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反复反流</a:t>
            </a:r>
          </a:p>
        </p:txBody>
      </p:sp>
      <p:sp>
        <p:nvSpPr>
          <p:cNvPr id="5" name="文本框 4">
            <a:extLst>
              <a:ext uri="{FF2B5EF4-FFF2-40B4-BE49-F238E27FC236}">
                <a16:creationId xmlns:a16="http://schemas.microsoft.com/office/drawing/2014/main" id="{5904C31C-4C00-4423-ABF4-5B9D66163886}"/>
              </a:ext>
            </a:extLst>
          </p:cNvPr>
          <p:cNvSpPr txBox="1"/>
          <p:nvPr/>
        </p:nvSpPr>
        <p:spPr>
          <a:xfrm>
            <a:off x="1621436" y="3102379"/>
            <a:ext cx="2358191" cy="738664"/>
          </a:xfrm>
          <a:prstGeom prst="rect">
            <a:avLst/>
          </a:prstGeom>
          <a:noFill/>
        </p:spPr>
        <p:txBody>
          <a:bodyPr wrap="square" rtlCol="0">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出现以下胃肠道症状，及时就医确诊，避免耽误病情</a:t>
            </a:r>
          </a:p>
        </p:txBody>
      </p:sp>
      <p:sp>
        <p:nvSpPr>
          <p:cNvPr id="7" name="矩形 6">
            <a:extLst>
              <a:ext uri="{FF2B5EF4-FFF2-40B4-BE49-F238E27FC236}">
                <a16:creationId xmlns:a16="http://schemas.microsoft.com/office/drawing/2014/main" id="{10F411B5-40D5-4BCC-B000-CF2751DA4182}"/>
              </a:ext>
            </a:extLst>
          </p:cNvPr>
          <p:cNvSpPr/>
          <p:nvPr/>
        </p:nvSpPr>
        <p:spPr>
          <a:xfrm>
            <a:off x="5654185" y="5219371"/>
            <a:ext cx="1415772"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细菌性肠炎？</a:t>
            </a:r>
            <a:endParaRPr lang="zh-CN" altLang="en-US" sz="1600" dirty="0"/>
          </a:p>
        </p:txBody>
      </p:sp>
      <p:sp>
        <p:nvSpPr>
          <p:cNvPr id="13" name="矩形 12">
            <a:extLst>
              <a:ext uri="{FF2B5EF4-FFF2-40B4-BE49-F238E27FC236}">
                <a16:creationId xmlns:a16="http://schemas.microsoft.com/office/drawing/2014/main" id="{D92A5BB7-EE47-48DD-A666-8C39BFD28052}"/>
              </a:ext>
            </a:extLst>
          </p:cNvPr>
          <p:cNvSpPr/>
          <p:nvPr/>
        </p:nvSpPr>
        <p:spPr>
          <a:xfrm>
            <a:off x="7079454" y="4281397"/>
            <a:ext cx="1210588"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消化不良？</a:t>
            </a:r>
            <a:endParaRPr lang="zh-CN" altLang="en-US" sz="1600" dirty="0"/>
          </a:p>
        </p:txBody>
      </p:sp>
      <p:sp>
        <p:nvSpPr>
          <p:cNvPr id="14" name="矩形 13">
            <a:extLst>
              <a:ext uri="{FF2B5EF4-FFF2-40B4-BE49-F238E27FC236}">
                <a16:creationId xmlns:a16="http://schemas.microsoft.com/office/drawing/2014/main" id="{B6B94FB1-DFB8-4C37-9FAE-D164B30663BB}"/>
              </a:ext>
            </a:extLst>
          </p:cNvPr>
          <p:cNvSpPr/>
          <p:nvPr/>
        </p:nvSpPr>
        <p:spPr>
          <a:xfrm>
            <a:off x="5647835" y="4466904"/>
            <a:ext cx="1210588"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急性胃炎？</a:t>
            </a:r>
            <a:endParaRPr lang="zh-CN" altLang="en-US" sz="1600" dirty="0"/>
          </a:p>
        </p:txBody>
      </p:sp>
      <p:sp>
        <p:nvSpPr>
          <p:cNvPr id="15" name="文本框 14">
            <a:extLst>
              <a:ext uri="{FF2B5EF4-FFF2-40B4-BE49-F238E27FC236}">
                <a16:creationId xmlns:a16="http://schemas.microsoft.com/office/drawing/2014/main" id="{9ABF7B5F-09E5-4B88-9DD0-58563547E390}"/>
              </a:ext>
            </a:extLst>
          </p:cNvPr>
          <p:cNvSpPr txBox="1"/>
          <p:nvPr/>
        </p:nvSpPr>
        <p:spPr>
          <a:xfrm>
            <a:off x="5825844" y="3698207"/>
            <a:ext cx="1958588" cy="338554"/>
          </a:xfrm>
          <a:prstGeom prst="rect">
            <a:avLst/>
          </a:prstGeom>
          <a:noFill/>
        </p:spPr>
        <p:txBody>
          <a:bodyPr wrap="square" rtlCol="0">
            <a:spAutoFit/>
          </a:bodyPr>
          <a:lstStyle/>
          <a:p>
            <a:r>
              <a:rPr lang="zh-CN" altLang="en-US" sz="1600" b="1" dirty="0">
                <a:solidFill>
                  <a:srgbClr val="4C157D"/>
                </a:solidFill>
                <a:latin typeface="微软雅黑" panose="020B0503020204020204" pitchFamily="34" charset="-122"/>
                <a:ea typeface="微软雅黑" panose="020B0503020204020204" pitchFamily="34" charset="-122"/>
              </a:rPr>
              <a:t>牛奶蛋白过敏？</a:t>
            </a:r>
          </a:p>
        </p:txBody>
      </p:sp>
    </p:spTree>
    <p:extLst>
      <p:ext uri="{BB962C8B-B14F-4D97-AF65-F5344CB8AC3E}">
        <p14:creationId xmlns:p14="http://schemas.microsoft.com/office/powerpoint/2010/main" val="3440141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0EDDB-09B3-4D4E-A3F7-443A0C930960}"/>
              </a:ext>
            </a:extLst>
          </p:cNvPr>
          <p:cNvSpPr>
            <a:spLocks noGrp="1"/>
          </p:cNvSpPr>
          <p:nvPr>
            <p:ph type="title"/>
          </p:nvPr>
        </p:nvSpPr>
        <p:spPr/>
        <p:txBody>
          <a:bodyPr>
            <a:normAutofit/>
          </a:bodyPr>
          <a:lstStyle/>
          <a:p>
            <a:r>
              <a:rPr lang="zh-CN" altLang="en-US" sz="2800" dirty="0"/>
              <a:t>牛奶蛋白过敏常见误区</a:t>
            </a:r>
            <a:r>
              <a:rPr lang="en-US" altLang="zh-CN" sz="2800" dirty="0"/>
              <a:t>——</a:t>
            </a:r>
            <a:r>
              <a:rPr lang="zh-CN" altLang="en-US" sz="2800" dirty="0"/>
              <a:t>治疗过程过短</a:t>
            </a:r>
          </a:p>
        </p:txBody>
      </p:sp>
      <p:sp>
        <p:nvSpPr>
          <p:cNvPr id="3" name="文本框 2">
            <a:extLst>
              <a:ext uri="{FF2B5EF4-FFF2-40B4-BE49-F238E27FC236}">
                <a16:creationId xmlns:a16="http://schemas.microsoft.com/office/drawing/2014/main" id="{52D85643-F2C8-44E3-AF78-1A5E8B31BE9A}"/>
              </a:ext>
            </a:extLst>
          </p:cNvPr>
          <p:cNvSpPr txBox="1"/>
          <p:nvPr/>
        </p:nvSpPr>
        <p:spPr>
          <a:xfrm>
            <a:off x="481419" y="1366407"/>
            <a:ext cx="8181163" cy="133882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对于牛奶蛋白过敏宝宝来说，</a:t>
            </a:r>
            <a:r>
              <a:rPr lang="zh-CN" altLang="en-US" b="1" dirty="0">
                <a:solidFill>
                  <a:srgbClr val="4C157D"/>
                </a:solidFill>
                <a:latin typeface="微软雅黑" panose="020B0503020204020204" pitchFamily="34" charset="-122"/>
                <a:ea typeface="微软雅黑" panose="020B0503020204020204" pitchFamily="34" charset="-122"/>
              </a:rPr>
              <a:t>脱敏是一个长期的过程</a:t>
            </a:r>
            <a:r>
              <a:rPr lang="zh-CN" altLang="en-US" dirty="0">
                <a:latin typeface="微软雅黑" panose="020B0503020204020204" pitchFamily="34" charset="-122"/>
                <a:ea typeface="微软雅黑" panose="020B0503020204020204" pitchFamily="34" charset="-122"/>
              </a:rPr>
              <a:t>；家长看到宝宝症状缓解，就</a:t>
            </a:r>
            <a:r>
              <a:rPr lang="zh-CN" altLang="en-US" b="1" dirty="0">
                <a:solidFill>
                  <a:srgbClr val="4C157D"/>
                </a:solidFill>
                <a:latin typeface="微软雅黑" panose="020B0503020204020204" pitchFamily="34" charset="-122"/>
                <a:ea typeface="微软雅黑" panose="020B0503020204020204" pitchFamily="34" charset="-122"/>
              </a:rPr>
              <a:t>过早重新引入牛奶蛋白</a:t>
            </a:r>
            <a:r>
              <a:rPr lang="zh-CN" altLang="en-US" dirty="0">
                <a:latin typeface="微软雅黑" panose="020B0503020204020204" pitchFamily="34" charset="-122"/>
                <a:ea typeface="微软雅黑" panose="020B0503020204020204" pitchFamily="34" charset="-122"/>
              </a:rPr>
              <a:t>（如给宝宝喝牛奶或普通配方奶），可能会</a:t>
            </a:r>
            <a:r>
              <a:rPr lang="zh-CN" altLang="en-US" b="1" dirty="0">
                <a:solidFill>
                  <a:srgbClr val="4C157D"/>
                </a:solidFill>
                <a:latin typeface="微软雅黑" panose="020B0503020204020204" pitchFamily="34" charset="-122"/>
                <a:ea typeface="微软雅黑" panose="020B0503020204020204" pitchFamily="34" charset="-122"/>
              </a:rPr>
              <a:t>导致过敏症状反复出现</a:t>
            </a:r>
            <a:r>
              <a:rPr lang="zh-CN" altLang="en-US" dirty="0">
                <a:latin typeface="微软雅黑" panose="020B0503020204020204" pitchFamily="34" charset="-122"/>
                <a:ea typeface="微软雅黑" panose="020B0503020204020204" pitchFamily="34" charset="-122"/>
              </a:rPr>
              <a:t>，迁延不愈</a:t>
            </a:r>
          </a:p>
        </p:txBody>
      </p:sp>
      <p:sp>
        <p:nvSpPr>
          <p:cNvPr id="8" name="矩形 7">
            <a:extLst>
              <a:ext uri="{FF2B5EF4-FFF2-40B4-BE49-F238E27FC236}">
                <a16:creationId xmlns:a16="http://schemas.microsoft.com/office/drawing/2014/main" id="{5506BACB-F3FF-4258-B562-53B7C6A8543B}"/>
              </a:ext>
            </a:extLst>
          </p:cNvPr>
          <p:cNvSpPr/>
          <p:nvPr/>
        </p:nvSpPr>
        <p:spPr>
          <a:xfrm>
            <a:off x="47953" y="6642556"/>
            <a:ext cx="8721524" cy="215444"/>
          </a:xfrm>
          <a:prstGeom prst="rect">
            <a:avLst/>
          </a:prstGeom>
        </p:spPr>
        <p:txBody>
          <a:bodyPr wrap="square">
            <a:spAutoFit/>
          </a:bodyPr>
          <a:lstStyle/>
          <a:p>
            <a:pPr marL="171450" indent="-171450">
              <a:buFont typeface="+mj-lt"/>
              <a:buAutoNum type="arabicPeriod"/>
            </a:pPr>
            <a:r>
              <a:rPr lang="en-US" altLang="zh-CN" sz="800" dirty="0">
                <a:solidFill>
                  <a:srgbClr val="4C157D"/>
                </a:solidFill>
                <a:latin typeface="微软雅黑" panose="020B0503020204020204" pitchFamily="34" charset="-122"/>
                <a:ea typeface="微软雅黑" panose="020B0503020204020204" pitchFamily="34" charset="-122"/>
                <a:sym typeface="Helvetica Light"/>
              </a:rPr>
              <a:t>HøstA,HalkenS,JacobsenHP,etal.PediatricAllergy&amp;ImmunologyOfficialPublicationoftheEuropeanSocietyofPediatricAllergy&amp;Immunology,2002,13Suppl15(s15):23.</a:t>
            </a:r>
            <a:endParaRPr lang="zh-CN" altLang="en-US" sz="800" dirty="0">
              <a:solidFill>
                <a:srgbClr val="4C157D"/>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55F8711F-3727-4FAE-AD31-7118CD62FDDA}"/>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3252" r="98900">
                        <a14:foregroundMark x1="67958" y1="27910" x2="69058" y2="83729"/>
                        <a14:foregroundMark x1="65662" y1="42712" x2="57006" y2="61356"/>
                        <a14:foregroundMark x1="72645" y1="57401" x2="73792" y2="58305"/>
                        <a14:foregroundMark x1="59828" y1="85537" x2="60402" y2="92203"/>
                        <a14:foregroundMark x1="33190" y1="71638" x2="47728" y2="75254"/>
                        <a14:foregroundMark x1="16786" y1="62260" x2="5452" y2="94463"/>
                        <a14:foregroundMark x1="23769" y1="64068" x2="22812" y2="68136"/>
                        <a14:foregroundMark x1="24916" y1="62260" x2="23577" y2="62712"/>
                      </a14:backgroundRemoval>
                    </a14:imgEffect>
                  </a14:imgLayer>
                </a14:imgProps>
              </a:ext>
              <a:ext uri="{28A0092B-C50C-407E-A947-70E740481C1C}">
                <a14:useLocalDpi xmlns:a14="http://schemas.microsoft.com/office/drawing/2010/main"/>
              </a:ext>
            </a:extLst>
          </a:blip>
          <a:srcRect/>
          <a:stretch/>
        </p:blipFill>
        <p:spPr>
          <a:xfrm>
            <a:off x="996345" y="2633143"/>
            <a:ext cx="6503512" cy="2749553"/>
          </a:xfrm>
          <a:prstGeom prst="rect">
            <a:avLst/>
          </a:prstGeom>
        </p:spPr>
      </p:pic>
      <p:sp>
        <p:nvSpPr>
          <p:cNvPr id="10" name="文本框 9">
            <a:extLst>
              <a:ext uri="{FF2B5EF4-FFF2-40B4-BE49-F238E27FC236}">
                <a16:creationId xmlns:a16="http://schemas.microsoft.com/office/drawing/2014/main" id="{A9F05960-FE59-4618-BB05-ADE856632861}"/>
              </a:ext>
            </a:extLst>
          </p:cNvPr>
          <p:cNvSpPr txBox="1"/>
          <p:nvPr/>
        </p:nvSpPr>
        <p:spPr>
          <a:xfrm>
            <a:off x="996345" y="5382696"/>
            <a:ext cx="1334170" cy="415498"/>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牛奶蛋白过敏</a:t>
            </a:r>
          </a:p>
        </p:txBody>
      </p:sp>
      <p:sp>
        <p:nvSpPr>
          <p:cNvPr id="12" name="文本框 11">
            <a:extLst>
              <a:ext uri="{FF2B5EF4-FFF2-40B4-BE49-F238E27FC236}">
                <a16:creationId xmlns:a16="http://schemas.microsoft.com/office/drawing/2014/main" id="{23FE5F09-CF95-4938-A8A2-A2E1CE34401F}"/>
              </a:ext>
            </a:extLst>
          </p:cNvPr>
          <p:cNvSpPr txBox="1"/>
          <p:nvPr/>
        </p:nvSpPr>
        <p:spPr>
          <a:xfrm>
            <a:off x="3074545" y="5373748"/>
            <a:ext cx="1334170"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过敏一年后</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恢复率为</a:t>
            </a:r>
            <a:r>
              <a:rPr lang="en-US" altLang="zh-CN" sz="1400" b="1" dirty="0">
                <a:solidFill>
                  <a:srgbClr val="4C157D"/>
                </a:solidFill>
                <a:latin typeface="微软雅黑" panose="020B0503020204020204" pitchFamily="34" charset="-122"/>
                <a:ea typeface="微软雅黑" panose="020B0503020204020204" pitchFamily="34" charset="-122"/>
              </a:rPr>
              <a:t>56%</a:t>
            </a:r>
            <a:endParaRPr lang="zh-CN" altLang="en-US" sz="1400" b="1" dirty="0">
              <a:solidFill>
                <a:srgbClr val="4C157D"/>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76DD5267-454F-49C2-BDE4-CD48CB24ED8E}"/>
              </a:ext>
            </a:extLst>
          </p:cNvPr>
          <p:cNvSpPr txBox="1"/>
          <p:nvPr/>
        </p:nvSpPr>
        <p:spPr>
          <a:xfrm>
            <a:off x="4886061" y="5373748"/>
            <a:ext cx="1303843"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过敏三年后</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恢复率为</a:t>
            </a:r>
            <a:r>
              <a:rPr lang="en-US" altLang="zh-CN" sz="1400" b="1" dirty="0">
                <a:solidFill>
                  <a:srgbClr val="4C157D"/>
                </a:solidFill>
                <a:latin typeface="微软雅黑" panose="020B0503020204020204" pitchFamily="34" charset="-122"/>
                <a:ea typeface="微软雅黑" panose="020B0503020204020204" pitchFamily="34" charset="-122"/>
              </a:rPr>
              <a:t>87%</a:t>
            </a:r>
            <a:endParaRPr lang="zh-CN" altLang="en-US" sz="1400" b="1" dirty="0">
              <a:solidFill>
                <a:srgbClr val="4C157D"/>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EACF2A66-F1B5-42A9-8E6C-5A0ECB93D15B}"/>
              </a:ext>
            </a:extLst>
          </p:cNvPr>
          <p:cNvSpPr txBox="1"/>
          <p:nvPr/>
        </p:nvSpPr>
        <p:spPr>
          <a:xfrm>
            <a:off x="6412300" y="5338874"/>
            <a:ext cx="1413803"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过敏十五年后</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恢复率为</a:t>
            </a:r>
            <a:r>
              <a:rPr lang="en-US" altLang="zh-CN" sz="1400" b="1" dirty="0">
                <a:solidFill>
                  <a:srgbClr val="4C157D"/>
                </a:solidFill>
                <a:latin typeface="微软雅黑" panose="020B0503020204020204" pitchFamily="34" charset="-122"/>
                <a:ea typeface="微软雅黑" panose="020B0503020204020204" pitchFamily="34" charset="-122"/>
              </a:rPr>
              <a:t>97%</a:t>
            </a:r>
            <a:endParaRPr lang="zh-CN" altLang="en-US" sz="1400" b="1" dirty="0">
              <a:solidFill>
                <a:srgbClr val="4C157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158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EAFC8F-A813-46AF-A39C-000D854B2980}"/>
              </a:ext>
            </a:extLst>
          </p:cNvPr>
          <p:cNvSpPr>
            <a:spLocks noGrp="1"/>
          </p:cNvSpPr>
          <p:nvPr>
            <p:ph type="title"/>
          </p:nvPr>
        </p:nvSpPr>
        <p:spPr>
          <a:xfrm>
            <a:off x="628650" y="365126"/>
            <a:ext cx="7886700" cy="934286"/>
          </a:xfrm>
        </p:spPr>
        <p:txBody>
          <a:bodyPr>
            <a:normAutofit/>
          </a:bodyPr>
          <a:lstStyle/>
          <a:p>
            <a:r>
              <a:rPr lang="zh-CN" altLang="en-US" sz="2800" dirty="0"/>
              <a:t>胃肠道症状是牛奶蛋白过敏重要的临床表现之一</a:t>
            </a:r>
          </a:p>
        </p:txBody>
      </p:sp>
      <p:sp>
        <p:nvSpPr>
          <p:cNvPr id="3" name="文本框 2">
            <a:extLst>
              <a:ext uri="{FF2B5EF4-FFF2-40B4-BE49-F238E27FC236}">
                <a16:creationId xmlns:a16="http://schemas.microsoft.com/office/drawing/2014/main" id="{9702208B-A931-4C30-AA3B-2F0D20D09F36}"/>
              </a:ext>
            </a:extLst>
          </p:cNvPr>
          <p:cNvSpPr txBox="1"/>
          <p:nvPr/>
        </p:nvSpPr>
        <p:spPr>
          <a:xfrm>
            <a:off x="628650" y="1279187"/>
            <a:ext cx="7886700" cy="1338828"/>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通常宝宝在引入牛奶蛋白</a:t>
            </a:r>
            <a:r>
              <a:rPr lang="zh-CN" altLang="en-US" b="1" dirty="0">
                <a:solidFill>
                  <a:srgbClr val="4C157D"/>
                </a:solidFill>
                <a:latin typeface="微软雅黑" panose="020B0503020204020204" pitchFamily="34" charset="-122"/>
                <a:ea typeface="微软雅黑" panose="020B0503020204020204" pitchFamily="34" charset="-122"/>
              </a:rPr>
              <a:t>一周内会出现过敏症状</a:t>
            </a:r>
            <a:r>
              <a:rPr lang="en-US" altLang="zh-CN" baseline="30000"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，常见的胃肠道症状有</a:t>
            </a:r>
            <a:r>
              <a:rPr lang="zh-CN" altLang="en-US" b="1" dirty="0">
                <a:solidFill>
                  <a:srgbClr val="4C157D"/>
                </a:solidFill>
                <a:latin typeface="微软雅黑" panose="020B0503020204020204" pitchFamily="34" charset="-122"/>
                <a:ea typeface="微软雅黑" panose="020B0503020204020204" pitchFamily="34" charset="-122"/>
              </a:rPr>
              <a:t>反复反流、呕吐腹泻、便秘</a:t>
            </a:r>
            <a:r>
              <a:rPr lang="zh-CN" altLang="en-US" dirty="0">
                <a:latin typeface="微软雅黑" panose="020B0503020204020204" pitchFamily="34" charset="-122"/>
                <a:ea typeface="微软雅黑" panose="020B0503020204020204" pitchFamily="34" charset="-122"/>
              </a:rPr>
              <a:t>等，当宝宝出现这些症状时，提示可能存在牛奶蛋白过敏的现象，需要及时就医诊断。</a:t>
            </a:r>
            <a:endParaRPr lang="en-US" altLang="zh-CN" baseline="30000" dirty="0">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7835BFAF-CD9D-44F1-B79E-81A0466280B8}"/>
              </a:ext>
            </a:extLst>
          </p:cNvPr>
          <p:cNvSpPr/>
          <p:nvPr/>
        </p:nvSpPr>
        <p:spPr>
          <a:xfrm>
            <a:off x="0" y="6500124"/>
            <a:ext cx="4572000" cy="338554"/>
          </a:xfrm>
          <a:prstGeom prst="rect">
            <a:avLst/>
          </a:prstGeom>
        </p:spPr>
        <p:txBody>
          <a:bodyPr wrap="square">
            <a:spAutoFit/>
          </a:bodyPr>
          <a:lstStyle/>
          <a:p>
            <a:pPr marL="171450" indent="-171450">
              <a:buFont typeface="+mj-lt"/>
              <a:buAutoNum type="arabicPeriod"/>
            </a:pPr>
            <a:r>
              <a:rPr lang="en-US" altLang="zh-CN" sz="800" dirty="0">
                <a:solidFill>
                  <a:srgbClr val="4C157D"/>
                </a:solidFill>
                <a:latin typeface="微软雅黑" panose="020B0503020204020204" pitchFamily="34" charset="-122"/>
                <a:ea typeface="微软雅黑" panose="020B0503020204020204" pitchFamily="34" charset="-122"/>
              </a:rPr>
              <a:t>HostA,HalkenS.EndocrineMetabolic&amp;ImmuneDisordersDrugTargets,2014,14(1):2.</a:t>
            </a:r>
          </a:p>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rPr>
              <a:t>中华医学会儿科学分会儿童保健学组</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中华儿科杂志</a:t>
            </a:r>
            <a:r>
              <a:rPr lang="en-US" altLang="zh-CN" sz="800" dirty="0">
                <a:solidFill>
                  <a:srgbClr val="4C157D"/>
                </a:solidFill>
                <a:latin typeface="微软雅黑" panose="020B0503020204020204" pitchFamily="34" charset="-122"/>
                <a:ea typeface="微软雅黑" panose="020B0503020204020204" pitchFamily="34" charset="-122"/>
              </a:rPr>
              <a:t>,2011,49(5):344-348.</a:t>
            </a:r>
            <a:endParaRPr lang="zh-CN" altLang="en-US" sz="800" dirty="0">
              <a:solidFill>
                <a:srgbClr val="4C157D"/>
              </a:solidFill>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7EDB8356-4677-4B75-A35F-2C4358A83ECB}"/>
              </a:ext>
            </a:extLst>
          </p:cNvPr>
          <p:cNvGrpSpPr/>
          <p:nvPr/>
        </p:nvGrpSpPr>
        <p:grpSpPr>
          <a:xfrm>
            <a:off x="5774880" y="2909539"/>
            <a:ext cx="2521844" cy="2367769"/>
            <a:chOff x="5774880" y="2909539"/>
            <a:chExt cx="2521844" cy="2367769"/>
          </a:xfrm>
        </p:grpSpPr>
        <p:pic>
          <p:nvPicPr>
            <p:cNvPr id="4100" name="Picture 4" descr="“infant allergy symptom cartoon”的图片搜索结果">
              <a:extLst>
                <a:ext uri="{FF2B5EF4-FFF2-40B4-BE49-F238E27FC236}">
                  <a16:creationId xmlns:a16="http://schemas.microsoft.com/office/drawing/2014/main" id="{7E0CF5EB-2EB8-47B6-AEF4-0FF6E9E1392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5682" b="100000" l="0" r="100000">
                          <a14:foregroundMark x1="41270" y1="67614" x2="51852" y2="82386"/>
                        </a14:backgroundRemoval>
                      </a14:imgEffect>
                    </a14:imgLayer>
                  </a14:imgProps>
                </a:ext>
                <a:ext uri="{28A0092B-C50C-407E-A947-70E740481C1C}">
                  <a14:useLocalDpi xmlns:a14="http://schemas.microsoft.com/office/drawing/2010/main"/>
                </a:ext>
              </a:extLst>
            </a:blip>
            <a:srcRect/>
            <a:stretch/>
          </p:blipFill>
          <p:spPr bwMode="auto">
            <a:xfrm>
              <a:off x="5816441" y="3232406"/>
              <a:ext cx="727578" cy="675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nfant allergy symptom cartoon”的图片搜索结果">
              <a:extLst>
                <a:ext uri="{FF2B5EF4-FFF2-40B4-BE49-F238E27FC236}">
                  <a16:creationId xmlns:a16="http://schemas.microsoft.com/office/drawing/2014/main" id="{0B9402C5-FE17-4C6E-A877-E4595C747D10}"/>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3">
                      <a14:imgEffect>
                        <a14:backgroundRemoval t="6536" b="100000" l="0" r="100000">
                          <a14:foregroundMark x1="49701" y1="27451" x2="49102" y2="98039"/>
                        </a14:backgroundRemoval>
                      </a14:imgEffect>
                    </a14:imgLayer>
                  </a14:imgProps>
                </a:ext>
                <a:ext uri="{28A0092B-C50C-407E-A947-70E740481C1C}">
                  <a14:useLocalDpi xmlns:a14="http://schemas.microsoft.com/office/drawing/2010/main"/>
                </a:ext>
              </a:extLst>
            </a:blip>
            <a:srcRect/>
            <a:stretch/>
          </p:blipFill>
          <p:spPr bwMode="auto">
            <a:xfrm>
              <a:off x="5849231" y="3905449"/>
              <a:ext cx="734391" cy="675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nfant allergy symptom cartoon”的图片搜索结果">
              <a:extLst>
                <a:ext uri="{FF2B5EF4-FFF2-40B4-BE49-F238E27FC236}">
                  <a16:creationId xmlns:a16="http://schemas.microsoft.com/office/drawing/2014/main" id="{CF3D180C-F92D-4E9A-A5BA-4E29CD2F4A35}"/>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0" r="94709">
                          <a14:foregroundMark x1="45503" y1="34337" x2="63492" y2="93373"/>
                          <a14:foregroundMark x1="73545" y1="85542" x2="81481" y2="93373"/>
                          <a14:foregroundMark x1="11640" y1="9639" x2="25397" y2="30723"/>
                          <a14:foregroundMark x1="13228" y1="8434" x2="16931" y2="12651"/>
                          <a14:foregroundMark x1="20106" y1="33735" x2="20106" y2="36145"/>
                          <a14:foregroundMark x1="27513" y1="25301" x2="32804" y2="30120"/>
                          <a14:foregroundMark x1="25397" y1="30120" x2="28042" y2="35542"/>
                          <a14:foregroundMark x1="14815" y1="33735" x2="14286" y2="39157"/>
                        </a14:backgroundRemoval>
                      </a14:imgEffect>
                    </a14:imgLayer>
                  </a14:imgProps>
                </a:ext>
                <a:ext uri="{28A0092B-C50C-407E-A947-70E740481C1C}">
                  <a14:useLocalDpi xmlns:a14="http://schemas.microsoft.com/office/drawing/2010/main"/>
                </a:ext>
              </a:extLst>
            </a:blip>
            <a:srcRect/>
            <a:stretch/>
          </p:blipFill>
          <p:spPr bwMode="auto">
            <a:xfrm>
              <a:off x="5850455" y="4602308"/>
              <a:ext cx="767181" cy="675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C5C447AB-8B8A-4B2A-BC75-8509D72C6527}"/>
                </a:ext>
              </a:extLst>
            </p:cNvPr>
            <p:cNvSpPr txBox="1"/>
            <p:nvPr/>
          </p:nvSpPr>
          <p:spPr>
            <a:xfrm>
              <a:off x="6544018" y="4193996"/>
              <a:ext cx="111964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生长障碍</a:t>
              </a:r>
            </a:p>
          </p:txBody>
        </p:sp>
        <p:sp>
          <p:nvSpPr>
            <p:cNvPr id="23" name="文本框 22">
              <a:extLst>
                <a:ext uri="{FF2B5EF4-FFF2-40B4-BE49-F238E27FC236}">
                  <a16:creationId xmlns:a16="http://schemas.microsoft.com/office/drawing/2014/main" id="{47BFE4F7-7777-434E-81E6-872BD9782E8D}"/>
                </a:ext>
              </a:extLst>
            </p:cNvPr>
            <p:cNvSpPr txBox="1"/>
            <p:nvPr/>
          </p:nvSpPr>
          <p:spPr>
            <a:xfrm>
              <a:off x="6617635" y="3475128"/>
              <a:ext cx="837775"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拒食</a:t>
              </a:r>
            </a:p>
          </p:txBody>
        </p:sp>
        <p:sp>
          <p:nvSpPr>
            <p:cNvPr id="24" name="文本框 23">
              <a:extLst>
                <a:ext uri="{FF2B5EF4-FFF2-40B4-BE49-F238E27FC236}">
                  <a16:creationId xmlns:a16="http://schemas.microsoft.com/office/drawing/2014/main" id="{E449C725-3233-4D64-8DD8-1B795AB0C10F}"/>
                </a:ext>
              </a:extLst>
            </p:cNvPr>
            <p:cNvSpPr txBox="1"/>
            <p:nvPr/>
          </p:nvSpPr>
          <p:spPr>
            <a:xfrm>
              <a:off x="6474946" y="4879496"/>
              <a:ext cx="1821777" cy="338554"/>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蛋白丢失性肠病</a:t>
              </a:r>
            </a:p>
          </p:txBody>
        </p:sp>
        <p:sp>
          <p:nvSpPr>
            <p:cNvPr id="7" name="矩形 6">
              <a:extLst>
                <a:ext uri="{FF2B5EF4-FFF2-40B4-BE49-F238E27FC236}">
                  <a16:creationId xmlns:a16="http://schemas.microsoft.com/office/drawing/2014/main" id="{47700CA2-1E70-4FDC-9346-9AD2F97BF594}"/>
                </a:ext>
              </a:extLst>
            </p:cNvPr>
            <p:cNvSpPr/>
            <p:nvPr/>
          </p:nvSpPr>
          <p:spPr>
            <a:xfrm>
              <a:off x="5774880" y="2909539"/>
              <a:ext cx="2521844"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严重时可出现以下情况</a:t>
              </a:r>
              <a:r>
                <a:rPr lang="en-US" altLang="zh-CN" sz="1600" baseline="300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a:t>
              </a:r>
              <a:endParaRPr lang="zh-CN" altLang="en-US" sz="1600" dirty="0"/>
            </a:p>
          </p:txBody>
        </p:sp>
      </p:grpSp>
      <p:grpSp>
        <p:nvGrpSpPr>
          <p:cNvPr id="29" name="组合 28">
            <a:extLst>
              <a:ext uri="{FF2B5EF4-FFF2-40B4-BE49-F238E27FC236}">
                <a16:creationId xmlns:a16="http://schemas.microsoft.com/office/drawing/2014/main" id="{E77E6BF5-8199-47B5-8A13-C73DEF32D4F4}"/>
              </a:ext>
            </a:extLst>
          </p:cNvPr>
          <p:cNvGrpSpPr/>
          <p:nvPr/>
        </p:nvGrpSpPr>
        <p:grpSpPr>
          <a:xfrm>
            <a:off x="169713" y="2909539"/>
            <a:ext cx="5573112" cy="3308780"/>
            <a:chOff x="3994912" y="3012433"/>
            <a:chExt cx="5573112" cy="3308780"/>
          </a:xfrm>
        </p:grpSpPr>
        <p:graphicFrame>
          <p:nvGraphicFramePr>
            <p:cNvPr id="30" name="图表 29">
              <a:extLst>
                <a:ext uri="{FF2B5EF4-FFF2-40B4-BE49-F238E27FC236}">
                  <a16:creationId xmlns:a16="http://schemas.microsoft.com/office/drawing/2014/main" id="{B1FFD6C6-178B-4806-B816-1E4EB8AA7785}"/>
                </a:ext>
              </a:extLst>
            </p:cNvPr>
            <p:cNvGraphicFramePr/>
            <p:nvPr>
              <p:extLst>
                <p:ext uri="{D42A27DB-BD31-4B8C-83A1-F6EECF244321}">
                  <p14:modId xmlns:p14="http://schemas.microsoft.com/office/powerpoint/2010/main" val="1623323543"/>
                </p:ext>
              </p:extLst>
            </p:nvPr>
          </p:nvGraphicFramePr>
          <p:xfrm>
            <a:off x="3994912" y="3012433"/>
            <a:ext cx="5573112" cy="3308780"/>
          </p:xfrm>
          <a:graphic>
            <a:graphicData uri="http://schemas.openxmlformats.org/drawingml/2006/chart">
              <c:chart xmlns:c="http://schemas.openxmlformats.org/drawingml/2006/chart" xmlns:r="http://schemas.openxmlformats.org/officeDocument/2006/relationships" r:id="rId7"/>
            </a:graphicData>
          </a:graphic>
        </p:graphicFrame>
        <p:sp>
          <p:nvSpPr>
            <p:cNvPr id="31" name="文本框 30">
              <a:extLst>
                <a:ext uri="{FF2B5EF4-FFF2-40B4-BE49-F238E27FC236}">
                  <a16:creationId xmlns:a16="http://schemas.microsoft.com/office/drawing/2014/main" id="{D2A1E2C0-5F3F-4B66-9522-5A50BAB63297}"/>
                </a:ext>
              </a:extLst>
            </p:cNvPr>
            <p:cNvSpPr txBox="1"/>
            <p:nvPr/>
          </p:nvSpPr>
          <p:spPr>
            <a:xfrm>
              <a:off x="6415672" y="4358445"/>
              <a:ext cx="1225296" cy="276999"/>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rPr>
                <a:t>50%~70%</a:t>
              </a:r>
              <a:endParaRPr lang="zh-CN" altLang="en-US" sz="1200" b="1" dirty="0">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20D2F6B4-F5D0-4299-8825-0CF5B786D24C}"/>
                </a:ext>
              </a:extLst>
            </p:cNvPr>
            <p:cNvSpPr txBox="1"/>
            <p:nvPr/>
          </p:nvSpPr>
          <p:spPr>
            <a:xfrm>
              <a:off x="5190376" y="3935684"/>
              <a:ext cx="1225296" cy="276999"/>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rPr>
                <a:t>20%~30%</a:t>
              </a:r>
              <a:endParaRPr lang="zh-CN" altLang="en-US" sz="1200" b="1" dirty="0">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01387A43-6684-462C-83AE-93EF9F4D9B73}"/>
                </a:ext>
              </a:extLst>
            </p:cNvPr>
            <p:cNvSpPr txBox="1"/>
            <p:nvPr/>
          </p:nvSpPr>
          <p:spPr>
            <a:xfrm>
              <a:off x="4885903" y="5320944"/>
              <a:ext cx="1225296" cy="338554"/>
            </a:xfrm>
            <a:prstGeom prst="rect">
              <a:avLst/>
            </a:prstGeom>
            <a:noFill/>
          </p:spPr>
          <p:txBody>
            <a:bodyPr wrap="squar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50%~60%</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73011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2A71203C-4D1D-4821-A67B-D91E94BB98FC}"/>
              </a:ext>
            </a:extLst>
          </p:cNvPr>
          <p:cNvSpPr txBox="1"/>
          <p:nvPr/>
        </p:nvSpPr>
        <p:spPr>
          <a:xfrm>
            <a:off x="987925" y="4413017"/>
            <a:ext cx="2409261" cy="787523"/>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胃肠道能</a:t>
            </a:r>
            <a:r>
              <a:rPr lang="zh-CN" altLang="en-US" sz="1600" b="1" dirty="0">
                <a:solidFill>
                  <a:srgbClr val="4C157D"/>
                </a:solidFill>
                <a:latin typeface="微软雅黑" panose="020B0503020204020204" pitchFamily="34" charset="-122"/>
                <a:ea typeface="微软雅黑" panose="020B0503020204020204" pitchFamily="34" charset="-122"/>
              </a:rPr>
              <a:t>阻止</a:t>
            </a:r>
            <a:r>
              <a:rPr lang="zh-CN" altLang="en-US" sz="1600" dirty="0">
                <a:latin typeface="微软雅黑" panose="020B0503020204020204" pitchFamily="34" charset="-122"/>
                <a:ea typeface="微软雅黑" panose="020B0503020204020204" pitchFamily="34" charset="-122"/>
              </a:rPr>
              <a:t>牛奶蛋白进入，</a:t>
            </a:r>
            <a:r>
              <a:rPr lang="zh-CN" altLang="en-US" sz="1600" b="1" dirty="0">
                <a:solidFill>
                  <a:srgbClr val="4C157D"/>
                </a:solidFill>
                <a:latin typeface="微软雅黑" panose="020B0503020204020204" pitchFamily="34" charset="-122"/>
                <a:ea typeface="微软雅黑" panose="020B0503020204020204" pitchFamily="34" charset="-122"/>
              </a:rPr>
              <a:t>不会造成过敏</a:t>
            </a:r>
          </a:p>
        </p:txBody>
      </p:sp>
      <p:sp>
        <p:nvSpPr>
          <p:cNvPr id="19" name="文本框 18">
            <a:extLst>
              <a:ext uri="{FF2B5EF4-FFF2-40B4-BE49-F238E27FC236}">
                <a16:creationId xmlns:a16="http://schemas.microsoft.com/office/drawing/2014/main" id="{47372ED4-F6DE-4028-978B-31325CCDF0DF}"/>
              </a:ext>
            </a:extLst>
          </p:cNvPr>
          <p:cNvSpPr txBox="1"/>
          <p:nvPr/>
        </p:nvSpPr>
        <p:spPr>
          <a:xfrm>
            <a:off x="1318138" y="2777829"/>
            <a:ext cx="1701448" cy="461665"/>
          </a:xfrm>
          <a:prstGeom prst="rect">
            <a:avLst/>
          </a:prstGeom>
          <a:noFill/>
        </p:spPr>
        <p:txBody>
          <a:bodyPr wrap="square" rtlCol="0">
            <a:spAutoFit/>
          </a:bodyPr>
          <a:lstStyle/>
          <a:p>
            <a:pPr algn="ctr">
              <a:lnSpc>
                <a:spcPct val="150000"/>
              </a:lnSpc>
            </a:pPr>
            <a:r>
              <a:rPr lang="zh-CN" altLang="en-US" sz="1600" b="1" dirty="0">
                <a:solidFill>
                  <a:srgbClr val="4C157D"/>
                </a:solidFill>
                <a:latin typeface="微软雅黑" panose="020B0503020204020204" pitchFamily="34" charset="-122"/>
                <a:ea typeface="微软雅黑" panose="020B0503020204020204" pitchFamily="34" charset="-122"/>
              </a:rPr>
              <a:t>成熟的肠道屏障</a:t>
            </a:r>
          </a:p>
        </p:txBody>
      </p:sp>
      <p:grpSp>
        <p:nvGrpSpPr>
          <p:cNvPr id="8" name="组合 7">
            <a:extLst>
              <a:ext uri="{FF2B5EF4-FFF2-40B4-BE49-F238E27FC236}">
                <a16:creationId xmlns:a16="http://schemas.microsoft.com/office/drawing/2014/main" id="{F86D7D5B-8EFA-4444-938A-C28D3278A7FA}"/>
              </a:ext>
            </a:extLst>
          </p:cNvPr>
          <p:cNvGrpSpPr/>
          <p:nvPr/>
        </p:nvGrpSpPr>
        <p:grpSpPr>
          <a:xfrm>
            <a:off x="1164736" y="1506105"/>
            <a:ext cx="1830274" cy="1104920"/>
            <a:chOff x="1164736" y="1506105"/>
            <a:chExt cx="1830274" cy="1104920"/>
          </a:xfrm>
        </p:grpSpPr>
        <p:grpSp>
          <p:nvGrpSpPr>
            <p:cNvPr id="22" name="组合 21">
              <a:extLst>
                <a:ext uri="{FF2B5EF4-FFF2-40B4-BE49-F238E27FC236}">
                  <a16:creationId xmlns:a16="http://schemas.microsoft.com/office/drawing/2014/main" id="{B91C8086-7E59-4C02-8942-B1B1C05A1FCF}"/>
                </a:ext>
              </a:extLst>
            </p:cNvPr>
            <p:cNvGrpSpPr/>
            <p:nvPr/>
          </p:nvGrpSpPr>
          <p:grpSpPr>
            <a:xfrm>
              <a:off x="1200407" y="1506105"/>
              <a:ext cx="1719453" cy="1104920"/>
              <a:chOff x="1593600" y="1819741"/>
              <a:chExt cx="2292604" cy="1473226"/>
            </a:xfrm>
          </p:grpSpPr>
          <p:sp>
            <p:nvSpPr>
              <p:cNvPr id="17" name="object 290">
                <a:extLst>
                  <a:ext uri="{FF2B5EF4-FFF2-40B4-BE49-F238E27FC236}">
                    <a16:creationId xmlns:a16="http://schemas.microsoft.com/office/drawing/2014/main" id="{A45F6D03-089F-494C-A764-C73D0F2A53C6}"/>
                  </a:ext>
                </a:extLst>
              </p:cNvPr>
              <p:cNvSpPr/>
              <p:nvPr/>
            </p:nvSpPr>
            <p:spPr>
              <a:xfrm>
                <a:off x="1593600" y="2948162"/>
                <a:ext cx="2292604" cy="34480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dirty="0">
                  <a:solidFill>
                    <a:srgbClr val="000000"/>
                  </a:solidFill>
                </a:endParaRPr>
              </a:p>
            </p:txBody>
          </p:sp>
          <p:sp>
            <p:nvSpPr>
              <p:cNvPr id="20" name="箭头: 下弧形 19">
                <a:extLst>
                  <a:ext uri="{FF2B5EF4-FFF2-40B4-BE49-F238E27FC236}">
                    <a16:creationId xmlns:a16="http://schemas.microsoft.com/office/drawing/2014/main" id="{A0E4BA6E-C2C7-48DC-94B2-F01964FDD39E}"/>
                  </a:ext>
                </a:extLst>
              </p:cNvPr>
              <p:cNvSpPr/>
              <p:nvPr/>
            </p:nvSpPr>
            <p:spPr>
              <a:xfrm>
                <a:off x="2215392" y="1819741"/>
                <a:ext cx="1316736" cy="934286"/>
              </a:xfrm>
              <a:prstGeom prst="curvedUpArrow">
                <a:avLst/>
              </a:prstGeom>
              <a:solidFill>
                <a:srgbClr val="4C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pic>
          <p:nvPicPr>
            <p:cNvPr id="48" name="图片 47">
              <a:extLst>
                <a:ext uri="{FF2B5EF4-FFF2-40B4-BE49-F238E27FC236}">
                  <a16:creationId xmlns:a16="http://schemas.microsoft.com/office/drawing/2014/main" id="{CDBFA851-8ADE-453B-88A9-847650184792}"/>
                </a:ext>
              </a:extLst>
            </p:cNvPr>
            <p:cNvPicPr>
              <a:picLocks noChangeAspect="1"/>
            </p:cNvPicPr>
            <p:nvPr/>
          </p:nvPicPr>
          <p:blipFill>
            <a:blip r:embed="rId3" cstate="email">
              <a:duotone>
                <a:prstClr val="black"/>
                <a:srgbClr val="4C157D">
                  <a:tint val="45000"/>
                  <a:satMod val="400000"/>
                </a:srgbClr>
              </a:duotone>
              <a:extLst>
                <a:ext uri="{28A0092B-C50C-407E-A947-70E740481C1C}">
                  <a14:useLocalDpi xmlns:a14="http://schemas.microsoft.com/office/drawing/2010/main"/>
                </a:ext>
              </a:extLst>
            </a:blip>
            <a:stretch>
              <a:fillRect/>
            </a:stretch>
          </p:blipFill>
          <p:spPr>
            <a:xfrm rot="20404889">
              <a:off x="2592680" y="1823342"/>
              <a:ext cx="402330" cy="402330"/>
            </a:xfrm>
            <a:prstGeom prst="rect">
              <a:avLst/>
            </a:prstGeom>
          </p:spPr>
        </p:pic>
        <p:pic>
          <p:nvPicPr>
            <p:cNvPr id="49" name="图片 48">
              <a:extLst>
                <a:ext uri="{FF2B5EF4-FFF2-40B4-BE49-F238E27FC236}">
                  <a16:creationId xmlns:a16="http://schemas.microsoft.com/office/drawing/2014/main" id="{5B583FAA-0748-4925-BEA1-D50D25ED662B}"/>
                </a:ext>
              </a:extLst>
            </p:cNvPr>
            <p:cNvPicPr>
              <a:picLocks noChangeAspect="1"/>
            </p:cNvPicPr>
            <p:nvPr/>
          </p:nvPicPr>
          <p:blipFill>
            <a:blip r:embed="rId3" cstate="email">
              <a:duotone>
                <a:prstClr val="black"/>
                <a:srgbClr val="4C157D">
                  <a:tint val="45000"/>
                  <a:satMod val="400000"/>
                </a:srgbClr>
              </a:duotone>
              <a:extLst>
                <a:ext uri="{28A0092B-C50C-407E-A947-70E740481C1C}">
                  <a14:useLocalDpi xmlns:a14="http://schemas.microsoft.com/office/drawing/2010/main"/>
                </a:ext>
              </a:extLst>
            </a:blip>
            <a:stretch>
              <a:fillRect/>
            </a:stretch>
          </p:blipFill>
          <p:spPr>
            <a:xfrm rot="1991313">
              <a:off x="1164736" y="1799989"/>
              <a:ext cx="402330" cy="402330"/>
            </a:xfrm>
            <a:prstGeom prst="rect">
              <a:avLst/>
            </a:prstGeom>
          </p:spPr>
        </p:pic>
      </p:grpSp>
      <p:grpSp>
        <p:nvGrpSpPr>
          <p:cNvPr id="56" name="组合 55">
            <a:extLst>
              <a:ext uri="{FF2B5EF4-FFF2-40B4-BE49-F238E27FC236}">
                <a16:creationId xmlns:a16="http://schemas.microsoft.com/office/drawing/2014/main" id="{10638CE7-637C-4045-B76B-60D5A8146DED}"/>
              </a:ext>
            </a:extLst>
          </p:cNvPr>
          <p:cNvGrpSpPr/>
          <p:nvPr/>
        </p:nvGrpSpPr>
        <p:grpSpPr>
          <a:xfrm>
            <a:off x="4687813" y="1637052"/>
            <a:ext cx="3829811" cy="1449995"/>
            <a:chOff x="6247386" y="1547551"/>
            <a:chExt cx="5106414" cy="1933327"/>
          </a:xfrm>
        </p:grpSpPr>
        <p:sp>
          <p:nvSpPr>
            <p:cNvPr id="9" name="object 290">
              <a:extLst>
                <a:ext uri="{FF2B5EF4-FFF2-40B4-BE49-F238E27FC236}">
                  <a16:creationId xmlns:a16="http://schemas.microsoft.com/office/drawing/2014/main" id="{363B375D-2C6C-4AE9-8D46-91A91A1D8461}"/>
                </a:ext>
              </a:extLst>
            </p:cNvPr>
            <p:cNvSpPr/>
            <p:nvPr/>
          </p:nvSpPr>
          <p:spPr>
            <a:xfrm>
              <a:off x="9061196" y="2464550"/>
              <a:ext cx="2292604" cy="34480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solidFill>
                  <a:srgbClr val="000000"/>
                </a:solidFill>
              </a:endParaRPr>
            </a:p>
          </p:txBody>
        </p:sp>
        <p:sp>
          <p:nvSpPr>
            <p:cNvPr id="13" name="object 421">
              <a:extLst>
                <a:ext uri="{FF2B5EF4-FFF2-40B4-BE49-F238E27FC236}">
                  <a16:creationId xmlns:a16="http://schemas.microsoft.com/office/drawing/2014/main" id="{A4ADA50E-38A9-40AD-A5A9-FDD6EDDF3ECB}"/>
                </a:ext>
              </a:extLst>
            </p:cNvPr>
            <p:cNvSpPr/>
            <p:nvPr/>
          </p:nvSpPr>
          <p:spPr>
            <a:xfrm>
              <a:off x="8599679" y="2061325"/>
              <a:ext cx="421640" cy="1186180"/>
            </a:xfrm>
            <a:custGeom>
              <a:avLst/>
              <a:gdLst/>
              <a:ahLst/>
              <a:cxnLst/>
              <a:rect l="l" t="t" r="r" b="b"/>
              <a:pathLst>
                <a:path w="421640" h="1186180">
                  <a:moveTo>
                    <a:pt x="421258" y="790575"/>
                  </a:moveTo>
                  <a:lnTo>
                    <a:pt x="0" y="790575"/>
                  </a:lnTo>
                  <a:lnTo>
                    <a:pt x="210692" y="1185799"/>
                  </a:lnTo>
                  <a:lnTo>
                    <a:pt x="421258" y="790575"/>
                  </a:lnTo>
                  <a:close/>
                </a:path>
                <a:path w="421640" h="1186180">
                  <a:moveTo>
                    <a:pt x="315975" y="0"/>
                  </a:moveTo>
                  <a:lnTo>
                    <a:pt x="105409" y="0"/>
                  </a:lnTo>
                  <a:lnTo>
                    <a:pt x="105409" y="790575"/>
                  </a:lnTo>
                  <a:lnTo>
                    <a:pt x="315975" y="790575"/>
                  </a:lnTo>
                  <a:lnTo>
                    <a:pt x="315975" y="0"/>
                  </a:lnTo>
                  <a:close/>
                </a:path>
              </a:pathLst>
            </a:custGeom>
            <a:solidFill>
              <a:srgbClr val="4C157D"/>
            </a:solidFill>
            <a:ln>
              <a:noFill/>
            </a:ln>
          </p:spPr>
          <p:txBody>
            <a:bodyPr wrap="square" lIns="0" tIns="0" rIns="0" bIns="0" rtlCol="0"/>
            <a:lstStyle/>
            <a:p>
              <a:endParaRPr sz="1350">
                <a:solidFill>
                  <a:srgbClr val="000000"/>
                </a:solidFill>
              </a:endParaRPr>
            </a:p>
          </p:txBody>
        </p:sp>
        <p:sp>
          <p:nvSpPr>
            <p:cNvPr id="15" name="object 290">
              <a:extLst>
                <a:ext uri="{FF2B5EF4-FFF2-40B4-BE49-F238E27FC236}">
                  <a16:creationId xmlns:a16="http://schemas.microsoft.com/office/drawing/2014/main" id="{A4054971-9E7B-44FF-837D-714DD2E22AE3}"/>
                </a:ext>
              </a:extLst>
            </p:cNvPr>
            <p:cNvSpPr/>
            <p:nvPr/>
          </p:nvSpPr>
          <p:spPr>
            <a:xfrm>
              <a:off x="6247386" y="2468816"/>
              <a:ext cx="2292604" cy="34480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solidFill>
                  <a:srgbClr val="000000"/>
                </a:solidFill>
              </a:endParaRPr>
            </a:p>
          </p:txBody>
        </p:sp>
        <p:pic>
          <p:nvPicPr>
            <p:cNvPr id="50" name="图片 49">
              <a:extLst>
                <a:ext uri="{FF2B5EF4-FFF2-40B4-BE49-F238E27FC236}">
                  <a16:creationId xmlns:a16="http://schemas.microsoft.com/office/drawing/2014/main" id="{3D51DE01-333B-410A-9594-C526867EE2AE}"/>
                </a:ext>
              </a:extLst>
            </p:cNvPr>
            <p:cNvPicPr>
              <a:picLocks noChangeAspect="1"/>
            </p:cNvPicPr>
            <p:nvPr/>
          </p:nvPicPr>
          <p:blipFill>
            <a:blip r:embed="rId3" cstate="email">
              <a:duotone>
                <a:prstClr val="black"/>
                <a:srgbClr val="4C157D">
                  <a:tint val="45000"/>
                  <a:satMod val="400000"/>
                </a:srgbClr>
              </a:duotone>
              <a:extLst>
                <a:ext uri="{28A0092B-C50C-407E-A947-70E740481C1C}">
                  <a14:useLocalDpi xmlns:a14="http://schemas.microsoft.com/office/drawing/2010/main"/>
                </a:ext>
              </a:extLst>
            </a:blip>
            <a:stretch>
              <a:fillRect/>
            </a:stretch>
          </p:blipFill>
          <p:spPr>
            <a:xfrm rot="20404889">
              <a:off x="8163440" y="1547551"/>
              <a:ext cx="536440" cy="536440"/>
            </a:xfrm>
            <a:prstGeom prst="rect">
              <a:avLst/>
            </a:prstGeom>
          </p:spPr>
        </p:pic>
        <p:pic>
          <p:nvPicPr>
            <p:cNvPr id="51" name="图片 50">
              <a:extLst>
                <a:ext uri="{FF2B5EF4-FFF2-40B4-BE49-F238E27FC236}">
                  <a16:creationId xmlns:a16="http://schemas.microsoft.com/office/drawing/2014/main" id="{DBB02674-9DBE-4555-8A24-32D2A62AFD88}"/>
                </a:ext>
              </a:extLst>
            </p:cNvPr>
            <p:cNvPicPr>
              <a:picLocks noChangeAspect="1"/>
            </p:cNvPicPr>
            <p:nvPr/>
          </p:nvPicPr>
          <p:blipFill>
            <a:blip r:embed="rId3" cstate="email">
              <a:duotone>
                <a:prstClr val="black"/>
                <a:srgbClr val="4C157D">
                  <a:tint val="45000"/>
                  <a:satMod val="400000"/>
                </a:srgbClr>
              </a:duotone>
              <a:extLst>
                <a:ext uri="{28A0092B-C50C-407E-A947-70E740481C1C}">
                  <a14:useLocalDpi xmlns:a14="http://schemas.microsoft.com/office/drawing/2010/main"/>
                </a:ext>
              </a:extLst>
            </a:blip>
            <a:stretch>
              <a:fillRect/>
            </a:stretch>
          </p:blipFill>
          <p:spPr>
            <a:xfrm rot="20404889">
              <a:off x="8132810" y="2944438"/>
              <a:ext cx="536440" cy="536440"/>
            </a:xfrm>
            <a:prstGeom prst="rect">
              <a:avLst/>
            </a:prstGeom>
          </p:spPr>
        </p:pic>
        <p:pic>
          <p:nvPicPr>
            <p:cNvPr id="52" name="图片 51">
              <a:extLst>
                <a:ext uri="{FF2B5EF4-FFF2-40B4-BE49-F238E27FC236}">
                  <a16:creationId xmlns:a16="http://schemas.microsoft.com/office/drawing/2014/main" id="{D9DF0384-716B-42B9-9AF4-C9F67ABA7FA7}"/>
                </a:ext>
              </a:extLst>
            </p:cNvPr>
            <p:cNvPicPr>
              <a:picLocks noChangeAspect="1"/>
            </p:cNvPicPr>
            <p:nvPr/>
          </p:nvPicPr>
          <p:blipFill>
            <a:blip r:embed="rId3" cstate="email">
              <a:duotone>
                <a:prstClr val="black"/>
                <a:srgbClr val="4C157D">
                  <a:tint val="45000"/>
                  <a:satMod val="400000"/>
                </a:srgbClr>
              </a:duotone>
              <a:extLst>
                <a:ext uri="{28A0092B-C50C-407E-A947-70E740481C1C}">
                  <a14:useLocalDpi xmlns:a14="http://schemas.microsoft.com/office/drawing/2010/main"/>
                </a:ext>
              </a:extLst>
            </a:blip>
            <a:stretch>
              <a:fillRect/>
            </a:stretch>
          </p:blipFill>
          <p:spPr>
            <a:xfrm rot="20404889">
              <a:off x="9462756" y="1812552"/>
              <a:ext cx="536440" cy="536440"/>
            </a:xfrm>
            <a:prstGeom prst="rect">
              <a:avLst/>
            </a:prstGeom>
          </p:spPr>
        </p:pic>
        <p:sp>
          <p:nvSpPr>
            <p:cNvPr id="53" name="文本框 52">
              <a:extLst>
                <a:ext uri="{FF2B5EF4-FFF2-40B4-BE49-F238E27FC236}">
                  <a16:creationId xmlns:a16="http://schemas.microsoft.com/office/drawing/2014/main" id="{529AFA6E-15F1-40F7-9489-321BE77F37F5}"/>
                </a:ext>
              </a:extLst>
            </p:cNvPr>
            <p:cNvSpPr txBox="1"/>
            <p:nvPr/>
          </p:nvSpPr>
          <p:spPr>
            <a:xfrm>
              <a:off x="6916841" y="1837396"/>
              <a:ext cx="1316734" cy="553997"/>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牛奶蛋白</a:t>
              </a:r>
            </a:p>
          </p:txBody>
        </p:sp>
      </p:grpSp>
      <p:sp>
        <p:nvSpPr>
          <p:cNvPr id="54" name="文本框 53">
            <a:extLst>
              <a:ext uri="{FF2B5EF4-FFF2-40B4-BE49-F238E27FC236}">
                <a16:creationId xmlns:a16="http://schemas.microsoft.com/office/drawing/2014/main" id="{B91FB4FC-DC2B-450B-9B8C-46DE66F7C933}"/>
              </a:ext>
            </a:extLst>
          </p:cNvPr>
          <p:cNvSpPr txBox="1"/>
          <p:nvPr/>
        </p:nvSpPr>
        <p:spPr>
          <a:xfrm>
            <a:off x="6594325" y="2777829"/>
            <a:ext cx="1921025" cy="461665"/>
          </a:xfrm>
          <a:prstGeom prst="rect">
            <a:avLst/>
          </a:prstGeom>
          <a:noFill/>
        </p:spPr>
        <p:txBody>
          <a:bodyPr wrap="square" rtlCol="0">
            <a:spAutoFit/>
          </a:bodyPr>
          <a:lstStyle/>
          <a:p>
            <a:pPr>
              <a:lnSpc>
                <a:spcPct val="150000"/>
              </a:lnSpc>
            </a:pPr>
            <a:r>
              <a:rPr lang="zh-CN" altLang="en-US" sz="1600" b="1" dirty="0">
                <a:solidFill>
                  <a:srgbClr val="4C157D"/>
                </a:solidFill>
                <a:latin typeface="微软雅黑" panose="020B0503020204020204" pitchFamily="34" charset="-122"/>
                <a:ea typeface="微软雅黑" panose="020B0503020204020204" pitchFamily="34" charset="-122"/>
              </a:rPr>
              <a:t>不成熟的肠道屏障</a:t>
            </a:r>
          </a:p>
        </p:txBody>
      </p:sp>
      <p:sp>
        <p:nvSpPr>
          <p:cNvPr id="55" name="文本框 54">
            <a:extLst>
              <a:ext uri="{FF2B5EF4-FFF2-40B4-BE49-F238E27FC236}">
                <a16:creationId xmlns:a16="http://schemas.microsoft.com/office/drawing/2014/main" id="{D934DCA6-9FC3-4E4E-BD19-74FC1AF134AB}"/>
              </a:ext>
            </a:extLst>
          </p:cNvPr>
          <p:cNvSpPr txBox="1"/>
          <p:nvPr/>
        </p:nvSpPr>
        <p:spPr>
          <a:xfrm>
            <a:off x="5060943" y="4413017"/>
            <a:ext cx="3483864" cy="787523"/>
          </a:xfrm>
          <a:prstGeom prst="rect">
            <a:avLst/>
          </a:prstGeom>
          <a:noFill/>
        </p:spPr>
        <p:txBody>
          <a:bodyPr wrap="square" rtlCol="0">
            <a:spAutoFit/>
          </a:bodyPr>
          <a:lstStyle>
            <a:defPPr>
              <a:defRPr lang="zh-CN"/>
            </a:defPPr>
            <a:lvl1pPr>
              <a:lnSpc>
                <a:spcPct val="150000"/>
              </a:lnSpc>
              <a:defRPr sz="1600">
                <a:latin typeface="微软雅黑" panose="020B0503020204020204" pitchFamily="34" charset="-122"/>
                <a:ea typeface="微软雅黑" panose="020B0503020204020204" pitchFamily="34" charset="-122"/>
              </a:defRPr>
            </a:lvl1pPr>
          </a:lstStyle>
          <a:p>
            <a:r>
              <a:rPr lang="zh-CN" altLang="en-US" dirty="0"/>
              <a:t>肠道发育不完全，牛奶蛋白会通过肠道屏障</a:t>
            </a:r>
            <a:r>
              <a:rPr lang="zh-CN" altLang="en-US" b="1" dirty="0">
                <a:solidFill>
                  <a:srgbClr val="4C157D"/>
                </a:solidFill>
              </a:rPr>
              <a:t>被吸收</a:t>
            </a:r>
            <a:r>
              <a:rPr lang="zh-CN" altLang="en-US" dirty="0"/>
              <a:t>并进入体内，</a:t>
            </a:r>
            <a:r>
              <a:rPr lang="zh-CN" altLang="en-US" b="1" dirty="0">
                <a:solidFill>
                  <a:srgbClr val="4C157D"/>
                </a:solidFill>
              </a:rPr>
              <a:t>造成过敏</a:t>
            </a:r>
          </a:p>
        </p:txBody>
      </p:sp>
      <p:sp>
        <p:nvSpPr>
          <p:cNvPr id="57" name="文本框 56">
            <a:extLst>
              <a:ext uri="{FF2B5EF4-FFF2-40B4-BE49-F238E27FC236}">
                <a16:creationId xmlns:a16="http://schemas.microsoft.com/office/drawing/2014/main" id="{37FAFA09-CEE7-43E8-B0F4-3F30066DEAC5}"/>
              </a:ext>
            </a:extLst>
          </p:cNvPr>
          <p:cNvSpPr txBox="1"/>
          <p:nvPr/>
        </p:nvSpPr>
        <p:spPr>
          <a:xfrm>
            <a:off x="0" y="6630566"/>
            <a:ext cx="5120640" cy="215444"/>
          </a:xfrm>
          <a:prstGeom prst="rect">
            <a:avLst/>
          </a:prstGeom>
          <a:noFill/>
        </p:spPr>
        <p:txBody>
          <a:bodyPr wrap="square" rtlCol="0">
            <a:spAutoFit/>
          </a:bodyPr>
          <a:lstStyle/>
          <a:p>
            <a:r>
              <a:rPr lang="zh-CN" altLang="en-US" sz="800" dirty="0">
                <a:solidFill>
                  <a:srgbClr val="4C157D"/>
                </a:solidFill>
                <a:latin typeface="微软雅黑" panose="020B0503020204020204" pitchFamily="34" charset="-122"/>
                <a:ea typeface="微软雅黑" panose="020B0503020204020204" pitchFamily="34" charset="-122"/>
              </a:rPr>
              <a:t>儿科专科医师培训教材</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儿童保健学分册</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主编：毛萌</a:t>
            </a:r>
            <a:r>
              <a:rPr lang="en-US" altLang="zh-CN" sz="800" dirty="0">
                <a:solidFill>
                  <a:srgbClr val="4C157D"/>
                </a:solidFill>
                <a:latin typeface="微软雅黑" panose="020B0503020204020204" pitchFamily="34" charset="-122"/>
                <a:ea typeface="微软雅黑" panose="020B0503020204020204" pitchFamily="34" charset="-122"/>
              </a:rPr>
              <a:t>.</a:t>
            </a:r>
            <a:r>
              <a:rPr lang="zh-CN" altLang="en-US" sz="800" dirty="0">
                <a:solidFill>
                  <a:srgbClr val="4C157D"/>
                </a:solidFill>
                <a:latin typeface="微软雅黑" panose="020B0503020204020204" pitchFamily="34" charset="-122"/>
                <a:ea typeface="微软雅黑" panose="020B0503020204020204" pitchFamily="34" charset="-122"/>
              </a:rPr>
              <a:t>人民卫生出版社</a:t>
            </a:r>
            <a:r>
              <a:rPr lang="en-US" altLang="zh-CN" sz="800" dirty="0">
                <a:solidFill>
                  <a:srgbClr val="4C157D"/>
                </a:solidFill>
                <a:latin typeface="微软雅黑" panose="020B0503020204020204" pitchFamily="34" charset="-122"/>
                <a:ea typeface="微软雅黑" panose="020B0503020204020204" pitchFamily="34" charset="-122"/>
              </a:rPr>
              <a:t>.P212</a:t>
            </a:r>
            <a:endParaRPr lang="zh-CN" altLang="en-US" sz="800" dirty="0">
              <a:solidFill>
                <a:srgbClr val="4C157D"/>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9E2A03AE-EA9C-4C73-8DAF-0E4D0DF5AD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2038" y="3296249"/>
            <a:ext cx="900247" cy="900247"/>
          </a:xfrm>
          <a:prstGeom prst="rect">
            <a:avLst/>
          </a:prstGeom>
        </p:spPr>
      </p:pic>
      <p:pic>
        <p:nvPicPr>
          <p:cNvPr id="6" name="图片 5">
            <a:extLst>
              <a:ext uri="{FF2B5EF4-FFF2-40B4-BE49-F238E27FC236}">
                <a16:creationId xmlns:a16="http://schemas.microsoft.com/office/drawing/2014/main" id="{74129D04-1DFA-48D3-B583-96EDDC5B45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2159" y="3296496"/>
            <a:ext cx="900000" cy="900000"/>
          </a:xfrm>
          <a:prstGeom prst="rect">
            <a:avLst/>
          </a:prstGeom>
        </p:spPr>
      </p:pic>
      <p:sp>
        <p:nvSpPr>
          <p:cNvPr id="23" name="标题 1">
            <a:extLst>
              <a:ext uri="{FF2B5EF4-FFF2-40B4-BE49-F238E27FC236}">
                <a16:creationId xmlns:a16="http://schemas.microsoft.com/office/drawing/2014/main" id="{DE76F6F5-69E5-4D7E-863D-D33BC1B369BD}"/>
              </a:ext>
            </a:extLst>
          </p:cNvPr>
          <p:cNvSpPr txBox="1">
            <a:spLocks/>
          </p:cNvSpPr>
          <p:nvPr/>
        </p:nvSpPr>
        <p:spPr>
          <a:xfrm>
            <a:off x="628650" y="365126"/>
            <a:ext cx="7886700" cy="934286"/>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100" b="1" kern="1200">
                <a:solidFill>
                  <a:srgbClr val="5A2982"/>
                </a:solidFill>
                <a:latin typeface="微软雅黑" panose="020B0503020204020204" pitchFamily="34" charset="-122"/>
                <a:ea typeface="微软雅黑" panose="020B0503020204020204" pitchFamily="34" charset="-122"/>
                <a:cs typeface="+mj-cs"/>
              </a:defRPr>
            </a:lvl1pPr>
          </a:lstStyle>
          <a:p>
            <a:r>
              <a:rPr lang="zh-CN" altLang="en-US" sz="2800" dirty="0"/>
              <a:t>胃肠道屏障不成熟是牛奶蛋白过敏的原因之一</a:t>
            </a:r>
          </a:p>
        </p:txBody>
      </p:sp>
    </p:spTree>
    <p:extLst>
      <p:ext uri="{BB962C8B-B14F-4D97-AF65-F5344CB8AC3E}">
        <p14:creationId xmlns:p14="http://schemas.microsoft.com/office/powerpoint/2010/main" val="290310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DAB75E-AF49-442B-AA19-53CB673BAD3D}"/>
              </a:ext>
            </a:extLst>
          </p:cNvPr>
          <p:cNvSpPr>
            <a:spLocks noGrp="1"/>
          </p:cNvSpPr>
          <p:nvPr>
            <p:ph type="title"/>
          </p:nvPr>
        </p:nvSpPr>
        <p:spPr/>
        <p:txBody>
          <a:bodyPr>
            <a:normAutofit/>
          </a:bodyPr>
          <a:lstStyle/>
          <a:p>
            <a:r>
              <a:rPr lang="zh-CN" altLang="en-US" sz="2800" dirty="0"/>
              <a:t>牛奶蛋白过敏需要长期的营养管理</a:t>
            </a:r>
          </a:p>
        </p:txBody>
      </p:sp>
      <p:sp>
        <p:nvSpPr>
          <p:cNvPr id="3" name="文本框 2">
            <a:extLst>
              <a:ext uri="{FF2B5EF4-FFF2-40B4-BE49-F238E27FC236}">
                <a16:creationId xmlns:a16="http://schemas.microsoft.com/office/drawing/2014/main" id="{01E2493A-D266-4CB1-B0EE-7886D13054D5}"/>
              </a:ext>
            </a:extLst>
          </p:cNvPr>
          <p:cNvSpPr txBox="1"/>
          <p:nvPr/>
        </p:nvSpPr>
        <p:spPr>
          <a:xfrm>
            <a:off x="564344" y="1255049"/>
            <a:ext cx="8146519" cy="1754326"/>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dirty="0">
                <a:solidFill>
                  <a:prstClr val="black"/>
                </a:solidFill>
                <a:latin typeface="微软雅黑" panose="020B0503020204020204" pitchFamily="34" charset="-122"/>
                <a:ea typeface="微软雅黑" panose="020B0503020204020204" pitchFamily="34" charset="-122"/>
                <a:sym typeface="Helvetica Light"/>
              </a:rPr>
              <a:t>确诊牛奶蛋白过敏后，不仅短期</a:t>
            </a:r>
            <a:r>
              <a:rPr lang="zh-CN" altLang="en-US" b="1" dirty="0">
                <a:solidFill>
                  <a:srgbClr val="4C157D"/>
                </a:solidFill>
                <a:latin typeface="微软雅黑" panose="020B0503020204020204" pitchFamily="34" charset="-122"/>
                <a:ea typeface="微软雅黑" panose="020B0503020204020204" pitchFamily="34" charset="-122"/>
                <a:sym typeface="Helvetica Light"/>
              </a:rPr>
              <a:t>避免牛奶蛋白</a:t>
            </a:r>
            <a:r>
              <a:rPr lang="zh-CN" altLang="en-US" dirty="0">
                <a:solidFill>
                  <a:prstClr val="black"/>
                </a:solidFill>
                <a:latin typeface="微软雅黑" panose="020B0503020204020204" pitchFamily="34" charset="-122"/>
                <a:ea typeface="微软雅黑" panose="020B0503020204020204" pitchFamily="34" charset="-122"/>
                <a:sym typeface="Helvetica Light"/>
              </a:rPr>
              <a:t>，还要解决长期的</a:t>
            </a:r>
            <a:r>
              <a:rPr lang="zh-CN" altLang="en-US" b="1" dirty="0">
                <a:solidFill>
                  <a:srgbClr val="4C157D"/>
                </a:solidFill>
                <a:latin typeface="微软雅黑" panose="020B0503020204020204" pitchFamily="34" charset="-122"/>
                <a:ea typeface="微软雅黑" panose="020B0503020204020204" pitchFamily="34" charset="-122"/>
                <a:sym typeface="Helvetica Light"/>
              </a:rPr>
              <a:t>生长及营养问题</a:t>
            </a:r>
            <a:r>
              <a:rPr lang="en-US" altLang="zh-CN" baseline="30000" dirty="0">
                <a:solidFill>
                  <a:prstClr val="black"/>
                </a:solidFill>
                <a:latin typeface="微软雅黑" panose="020B0503020204020204" pitchFamily="34" charset="-122"/>
                <a:ea typeface="微软雅黑" panose="020B0503020204020204" pitchFamily="34" charset="-122"/>
                <a:sym typeface="Helvetica Light"/>
              </a:rPr>
              <a:t>1</a:t>
            </a:r>
          </a:p>
          <a:p>
            <a:pPr marL="214313" indent="-214313">
              <a:lnSpc>
                <a:spcPct val="150000"/>
              </a:lnSpc>
              <a:buFont typeface="Arial" panose="020B0604020202020204" pitchFamily="34" charset="0"/>
              <a:buChar char="•"/>
            </a:pPr>
            <a:r>
              <a:rPr lang="zh-CN" altLang="en-US" dirty="0">
                <a:solidFill>
                  <a:prstClr val="black"/>
                </a:solidFill>
                <a:latin typeface="微软雅黑" panose="020B0503020204020204" pitchFamily="34" charset="-122"/>
                <a:ea typeface="微软雅黑" panose="020B0503020204020204" pitchFamily="34" charset="-122"/>
                <a:sym typeface="Helvetica Light"/>
              </a:rPr>
              <a:t>完整的牛奶蛋白过敏营养管理应该是一个</a:t>
            </a:r>
            <a:r>
              <a:rPr lang="zh-CN" altLang="en-US" b="1" dirty="0">
                <a:solidFill>
                  <a:srgbClr val="4C157D"/>
                </a:solidFill>
                <a:latin typeface="微软雅黑" panose="020B0503020204020204" pitchFamily="34" charset="-122"/>
                <a:ea typeface="微软雅黑" panose="020B0503020204020204" pitchFamily="34" charset="-122"/>
                <a:sym typeface="Helvetica Light"/>
              </a:rPr>
              <a:t>长期过程</a:t>
            </a:r>
            <a:r>
              <a:rPr lang="zh-CN" altLang="en-US" dirty="0">
                <a:solidFill>
                  <a:prstClr val="black"/>
                </a:solidFill>
                <a:latin typeface="微软雅黑" panose="020B0503020204020204" pitchFamily="34" charset="-122"/>
                <a:ea typeface="微软雅黑" panose="020B0503020204020204" pitchFamily="34" charset="-122"/>
                <a:sym typeface="Helvetica Light"/>
              </a:rPr>
              <a:t>，需要重视每个阶段的胃肠道护理</a:t>
            </a:r>
            <a:r>
              <a:rPr lang="en-US" altLang="zh-CN" baseline="30000" dirty="0">
                <a:solidFill>
                  <a:prstClr val="black"/>
                </a:solidFill>
                <a:latin typeface="微软雅黑" panose="020B0503020204020204" pitchFamily="34" charset="-122"/>
                <a:ea typeface="微软雅黑" panose="020B0503020204020204" pitchFamily="34" charset="-122"/>
                <a:sym typeface="Helvetica Light"/>
              </a:rPr>
              <a:t>2</a:t>
            </a:r>
            <a:r>
              <a:rPr lang="zh-CN" altLang="en-US" dirty="0">
                <a:solidFill>
                  <a:prstClr val="black"/>
                </a:solidFill>
                <a:latin typeface="微软雅黑" panose="020B0503020204020204" pitchFamily="34" charset="-122"/>
                <a:ea typeface="微软雅黑" panose="020B0503020204020204" pitchFamily="34" charset="-122"/>
                <a:sym typeface="Helvetica Light"/>
              </a:rPr>
              <a:t>，如果不彻底解决宝宝的过敏问题，对宝宝未来健康存在远期风险</a:t>
            </a:r>
          </a:p>
        </p:txBody>
      </p:sp>
      <p:sp>
        <p:nvSpPr>
          <p:cNvPr id="4" name="矩形 3">
            <a:extLst>
              <a:ext uri="{FF2B5EF4-FFF2-40B4-BE49-F238E27FC236}">
                <a16:creationId xmlns:a16="http://schemas.microsoft.com/office/drawing/2014/main" id="{8682AEEB-28AE-4CEB-BFB9-90E4979AB738}"/>
              </a:ext>
            </a:extLst>
          </p:cNvPr>
          <p:cNvSpPr/>
          <p:nvPr/>
        </p:nvSpPr>
        <p:spPr>
          <a:xfrm>
            <a:off x="91201" y="6538191"/>
            <a:ext cx="6031128" cy="338554"/>
          </a:xfrm>
          <a:prstGeom prst="rect">
            <a:avLst/>
          </a:prstGeom>
        </p:spPr>
        <p:txBody>
          <a:bodyPr wrap="square">
            <a:spAutoFit/>
          </a:bodyPr>
          <a:lstStyle/>
          <a:p>
            <a:pPr marL="171450" indent="-171450">
              <a:buFont typeface="+mj-lt"/>
              <a:buAutoNum type="arabicPeriod"/>
            </a:pPr>
            <a:r>
              <a:rPr lang="fr-FR" altLang="zh-CN" sz="800" dirty="0">
                <a:solidFill>
                  <a:srgbClr val="4C157D"/>
                </a:solidFill>
                <a:latin typeface="微软雅黑" panose="020B0503020204020204" pitchFamily="34" charset="-122"/>
                <a:ea typeface="微软雅黑" panose="020B0503020204020204" pitchFamily="34" charset="-122"/>
                <a:sym typeface="Helvetica Light"/>
              </a:rPr>
              <a:t>VenterC,BrownT,MeyerR,etal.Clinical&amp;TranslationalAllergy,2017,7.</a:t>
            </a:r>
            <a:endParaRPr lang="en-US" altLang="zh-CN" sz="800" dirty="0">
              <a:solidFill>
                <a:srgbClr val="4C157D"/>
              </a:solidFill>
              <a:latin typeface="微软雅黑" panose="020B0503020204020204" pitchFamily="34" charset="-122"/>
              <a:ea typeface="微软雅黑" panose="020B0503020204020204" pitchFamily="34" charset="-122"/>
              <a:sym typeface="Helvetica Light"/>
            </a:endParaRPr>
          </a:p>
          <a:p>
            <a:pPr marL="171450" indent="-171450">
              <a:buFont typeface="+mj-lt"/>
              <a:buAutoNum type="arabicPeriod"/>
            </a:pPr>
            <a:r>
              <a:rPr lang="zh-CN" altLang="en-US" sz="800" dirty="0">
                <a:solidFill>
                  <a:srgbClr val="4C157D"/>
                </a:solidFill>
                <a:latin typeface="微软雅黑" panose="020B0503020204020204" pitchFamily="34" charset="-122"/>
                <a:ea typeface="微软雅黑" panose="020B0503020204020204" pitchFamily="34" charset="-122"/>
                <a:sym typeface="Helvetica Light"/>
              </a:rPr>
              <a:t>中华医学会儿科学分会消化学组</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a:t>
            </a:r>
            <a:r>
              <a:rPr lang="zh-CN" altLang="en-US" sz="800" dirty="0">
                <a:solidFill>
                  <a:srgbClr val="4C157D"/>
                </a:solidFill>
                <a:latin typeface="微软雅黑" panose="020B0503020204020204" pitchFamily="34" charset="-122"/>
                <a:ea typeface="微软雅黑" panose="020B0503020204020204" pitchFamily="34" charset="-122"/>
                <a:sym typeface="Helvetica Light"/>
              </a:rPr>
              <a:t>食物过敏相关消化道疾病诊断与管理专家共识</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[J].</a:t>
            </a:r>
            <a:r>
              <a:rPr lang="zh-CN" altLang="en-US" sz="800" dirty="0">
                <a:solidFill>
                  <a:srgbClr val="4C157D"/>
                </a:solidFill>
                <a:latin typeface="微软雅黑" panose="020B0503020204020204" pitchFamily="34" charset="-122"/>
                <a:ea typeface="微软雅黑" panose="020B0503020204020204" pitchFamily="34" charset="-122"/>
                <a:sym typeface="Helvetica Light"/>
              </a:rPr>
              <a:t>中华儿科杂志</a:t>
            </a:r>
            <a:r>
              <a:rPr lang="en-US" altLang="zh-CN" sz="800" dirty="0">
                <a:solidFill>
                  <a:srgbClr val="4C157D"/>
                </a:solidFill>
                <a:latin typeface="微软雅黑" panose="020B0503020204020204" pitchFamily="34" charset="-122"/>
                <a:ea typeface="微软雅黑" panose="020B0503020204020204" pitchFamily="34" charset="-122"/>
                <a:sym typeface="Helvetica Light"/>
              </a:rPr>
              <a:t>,2017,55(7).</a:t>
            </a:r>
            <a:endParaRPr lang="zh-CN" altLang="en-US" sz="800" dirty="0">
              <a:solidFill>
                <a:srgbClr val="4C157D"/>
              </a:solidFill>
              <a:latin typeface="微软雅黑" panose="020B0503020204020204" pitchFamily="34" charset="-122"/>
              <a:ea typeface="微软雅黑" panose="020B0503020204020204" pitchFamily="34" charset="-122"/>
              <a:sym typeface="Helvetica Light"/>
            </a:endParaRPr>
          </a:p>
        </p:txBody>
      </p:sp>
      <p:sp>
        <p:nvSpPr>
          <p:cNvPr id="24" name="文本框 23">
            <a:extLst>
              <a:ext uri="{FF2B5EF4-FFF2-40B4-BE49-F238E27FC236}">
                <a16:creationId xmlns:a16="http://schemas.microsoft.com/office/drawing/2014/main" id="{B4F776E5-5CF8-4334-863B-27B0ECFC0595}"/>
              </a:ext>
            </a:extLst>
          </p:cNvPr>
          <p:cNvSpPr txBox="1"/>
          <p:nvPr/>
        </p:nvSpPr>
        <p:spPr>
          <a:xfrm>
            <a:off x="1177279" y="4463951"/>
            <a:ext cx="1790273" cy="787523"/>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回避牛奶蛋白</a:t>
            </a:r>
            <a:r>
              <a:rPr lang="en-US" altLang="zh-CN" sz="1600" b="1" dirty="0">
                <a:solidFill>
                  <a:srgbClr val="4C157D"/>
                </a:solidFill>
                <a:latin typeface="微软雅黑" panose="020B0503020204020204" pitchFamily="34" charset="-122"/>
                <a:ea typeface="微软雅黑" panose="020B0503020204020204" pitchFamily="34" charset="-122"/>
              </a:rPr>
              <a:t>2~4</a:t>
            </a:r>
            <a:r>
              <a:rPr lang="zh-CN" altLang="en-US" sz="1600" b="1" dirty="0">
                <a:solidFill>
                  <a:srgbClr val="4C157D"/>
                </a:solidFill>
                <a:latin typeface="微软雅黑" panose="020B0503020204020204" pitchFamily="34" charset="-122"/>
                <a:ea typeface="微软雅黑" panose="020B0503020204020204" pitchFamily="34" charset="-122"/>
              </a:rPr>
              <a:t>周</a:t>
            </a:r>
          </a:p>
        </p:txBody>
      </p:sp>
      <p:sp>
        <p:nvSpPr>
          <p:cNvPr id="25" name="文本框 24">
            <a:extLst>
              <a:ext uri="{FF2B5EF4-FFF2-40B4-BE49-F238E27FC236}">
                <a16:creationId xmlns:a16="http://schemas.microsoft.com/office/drawing/2014/main" id="{8F21553C-3451-4E00-AC3F-C74487DE856D}"/>
              </a:ext>
            </a:extLst>
          </p:cNvPr>
          <p:cNvSpPr txBox="1"/>
          <p:nvPr/>
        </p:nvSpPr>
        <p:spPr>
          <a:xfrm>
            <a:off x="3676862" y="4431762"/>
            <a:ext cx="1790273" cy="1200329"/>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继续回避牛奶蛋白</a:t>
            </a:r>
            <a:r>
              <a:rPr lang="en-US" altLang="zh-CN" sz="1600" b="1" dirty="0">
                <a:solidFill>
                  <a:srgbClr val="4C157D"/>
                </a:solidFill>
                <a:latin typeface="微软雅黑" panose="020B0503020204020204" pitchFamily="34" charset="-122"/>
                <a:ea typeface="微软雅黑" panose="020B0503020204020204" pitchFamily="34" charset="-122"/>
              </a:rPr>
              <a:t>6</a:t>
            </a:r>
            <a:r>
              <a:rPr lang="zh-CN" altLang="en-US" sz="1600" b="1" dirty="0">
                <a:solidFill>
                  <a:srgbClr val="4C157D"/>
                </a:solidFill>
                <a:latin typeface="微软雅黑" panose="020B0503020204020204" pitchFamily="34" charset="-122"/>
                <a:ea typeface="微软雅黑" panose="020B0503020204020204" pitchFamily="34" charset="-122"/>
              </a:rPr>
              <a:t>个月或</a:t>
            </a:r>
            <a:r>
              <a:rPr lang="en-US" altLang="zh-CN" sz="1600" b="1" dirty="0">
                <a:solidFill>
                  <a:srgbClr val="4C157D"/>
                </a:solidFill>
                <a:latin typeface="微软雅黑" panose="020B0503020204020204" pitchFamily="34" charset="-122"/>
                <a:ea typeface="微软雅黑" panose="020B0503020204020204" pitchFamily="34" charset="-122"/>
              </a:rPr>
              <a:t>9~12</a:t>
            </a:r>
            <a:r>
              <a:rPr lang="zh-CN" altLang="en-US" sz="1600" b="1" dirty="0">
                <a:solidFill>
                  <a:srgbClr val="4C157D"/>
                </a:solidFill>
                <a:latin typeface="微软雅黑" panose="020B0503020204020204" pitchFamily="34" charset="-122"/>
                <a:ea typeface="微软雅黑" panose="020B0503020204020204" pitchFamily="34" charset="-122"/>
              </a:rPr>
              <a:t>月龄</a:t>
            </a:r>
          </a:p>
        </p:txBody>
      </p:sp>
      <p:sp>
        <p:nvSpPr>
          <p:cNvPr id="26" name="文本框 25">
            <a:extLst>
              <a:ext uri="{FF2B5EF4-FFF2-40B4-BE49-F238E27FC236}">
                <a16:creationId xmlns:a16="http://schemas.microsoft.com/office/drawing/2014/main" id="{073584DD-2A94-49DE-A3A0-3A6CCEEAFC2C}"/>
              </a:ext>
            </a:extLst>
          </p:cNvPr>
          <p:cNvSpPr txBox="1"/>
          <p:nvPr/>
        </p:nvSpPr>
        <p:spPr>
          <a:xfrm>
            <a:off x="6176445" y="4414129"/>
            <a:ext cx="2026892" cy="418191"/>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尝试</a:t>
            </a:r>
            <a:r>
              <a:rPr lang="zh-CN" altLang="en-US" sz="1600" b="1" dirty="0">
                <a:solidFill>
                  <a:srgbClr val="4C157D"/>
                </a:solidFill>
                <a:latin typeface="微软雅黑" panose="020B0503020204020204" pitchFamily="34" charset="-122"/>
                <a:ea typeface="微软雅黑" panose="020B0503020204020204" pitchFamily="34" charset="-122"/>
              </a:rPr>
              <a:t>引入牛奶蛋白</a:t>
            </a:r>
          </a:p>
        </p:txBody>
      </p:sp>
      <p:grpSp>
        <p:nvGrpSpPr>
          <p:cNvPr id="14" name="组合 13">
            <a:extLst>
              <a:ext uri="{FF2B5EF4-FFF2-40B4-BE49-F238E27FC236}">
                <a16:creationId xmlns:a16="http://schemas.microsoft.com/office/drawing/2014/main" id="{76F46BF3-04AD-49DE-B8F6-E55CFEFA345C}"/>
              </a:ext>
            </a:extLst>
          </p:cNvPr>
          <p:cNvGrpSpPr/>
          <p:nvPr/>
        </p:nvGrpSpPr>
        <p:grpSpPr>
          <a:xfrm>
            <a:off x="945444" y="3411936"/>
            <a:ext cx="7253110" cy="936396"/>
            <a:chOff x="945445" y="3603066"/>
            <a:chExt cx="7253110" cy="936396"/>
          </a:xfrm>
        </p:grpSpPr>
        <p:grpSp>
          <p:nvGrpSpPr>
            <p:cNvPr id="11" name="组合 10">
              <a:extLst>
                <a:ext uri="{FF2B5EF4-FFF2-40B4-BE49-F238E27FC236}">
                  <a16:creationId xmlns:a16="http://schemas.microsoft.com/office/drawing/2014/main" id="{C1E8ED03-3873-419C-8E55-80EEAF6AD044}"/>
                </a:ext>
              </a:extLst>
            </p:cNvPr>
            <p:cNvGrpSpPr/>
            <p:nvPr/>
          </p:nvGrpSpPr>
          <p:grpSpPr>
            <a:xfrm>
              <a:off x="1292475" y="3603066"/>
              <a:ext cx="1300342" cy="641488"/>
              <a:chOff x="1640186" y="3285420"/>
              <a:chExt cx="1733789" cy="855317"/>
            </a:xfrm>
          </p:grpSpPr>
          <p:sp>
            <p:nvSpPr>
              <p:cNvPr id="5" name="文本框 4">
                <a:extLst>
                  <a:ext uri="{FF2B5EF4-FFF2-40B4-BE49-F238E27FC236}">
                    <a16:creationId xmlns:a16="http://schemas.microsoft.com/office/drawing/2014/main" id="{985F0134-C64B-4BCC-8276-EE7A03B9FEFB}"/>
                  </a:ext>
                </a:extLst>
              </p:cNvPr>
              <p:cNvSpPr txBox="1"/>
              <p:nvPr/>
            </p:nvSpPr>
            <p:spPr>
              <a:xfrm>
                <a:off x="2435191" y="3571192"/>
                <a:ext cx="938784" cy="451405"/>
              </a:xfrm>
              <a:prstGeom prst="rect">
                <a:avLst/>
              </a:prstGeom>
              <a:noFill/>
            </p:spPr>
            <p:txBody>
              <a:bodyPr wrap="square" rtlCol="0">
                <a:spAutoFit/>
              </a:bodyPr>
              <a:lstStyle/>
              <a:p>
                <a:pPr algn="ct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诊断</a:t>
                </a:r>
              </a:p>
            </p:txBody>
          </p:sp>
          <p:pic>
            <p:nvPicPr>
              <p:cNvPr id="8" name="图片 7">
                <a:extLst>
                  <a:ext uri="{FF2B5EF4-FFF2-40B4-BE49-F238E27FC236}">
                    <a16:creationId xmlns:a16="http://schemas.microsoft.com/office/drawing/2014/main" id="{58F028F6-DC05-4ABF-B2F8-206167F3C0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186" y="3285420"/>
                <a:ext cx="855317" cy="855317"/>
              </a:xfrm>
              <a:prstGeom prst="rect">
                <a:avLst/>
              </a:prstGeom>
            </p:spPr>
          </p:pic>
        </p:grpSp>
        <p:grpSp>
          <p:nvGrpSpPr>
            <p:cNvPr id="13" name="组合 12">
              <a:extLst>
                <a:ext uri="{FF2B5EF4-FFF2-40B4-BE49-F238E27FC236}">
                  <a16:creationId xmlns:a16="http://schemas.microsoft.com/office/drawing/2014/main" id="{5C1ABD66-8077-47C7-B238-32E9575A19FD}"/>
                </a:ext>
              </a:extLst>
            </p:cNvPr>
            <p:cNvGrpSpPr/>
            <p:nvPr/>
          </p:nvGrpSpPr>
          <p:grpSpPr>
            <a:xfrm>
              <a:off x="6356968" y="3746845"/>
              <a:ext cx="1401223" cy="497708"/>
              <a:chOff x="8485275" y="3372816"/>
              <a:chExt cx="1868297" cy="663611"/>
            </a:xfrm>
          </p:grpSpPr>
          <p:sp>
            <p:nvSpPr>
              <p:cNvPr id="7" name="文本框 6">
                <a:extLst>
                  <a:ext uri="{FF2B5EF4-FFF2-40B4-BE49-F238E27FC236}">
                    <a16:creationId xmlns:a16="http://schemas.microsoft.com/office/drawing/2014/main" id="{995A6A02-127B-452A-B283-238D6303D24B}"/>
                  </a:ext>
                </a:extLst>
              </p:cNvPr>
              <p:cNvSpPr txBox="1"/>
              <p:nvPr/>
            </p:nvSpPr>
            <p:spPr>
              <a:xfrm>
                <a:off x="9012452" y="3490393"/>
                <a:ext cx="1341120" cy="451406"/>
              </a:xfrm>
              <a:prstGeom prst="rect">
                <a:avLst/>
              </a:prstGeom>
              <a:noFill/>
            </p:spPr>
            <p:txBody>
              <a:bodyPr wrap="square" rtlCol="0">
                <a:spAutoFit/>
              </a:bodyPr>
              <a:lstStyle/>
              <a:p>
                <a:pPr algn="ct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恢复</a:t>
                </a:r>
              </a:p>
            </p:txBody>
          </p:sp>
          <p:pic>
            <p:nvPicPr>
              <p:cNvPr id="9" name="图片 8">
                <a:extLst>
                  <a:ext uri="{FF2B5EF4-FFF2-40B4-BE49-F238E27FC236}">
                    <a16:creationId xmlns:a16="http://schemas.microsoft.com/office/drawing/2014/main" id="{5CEE0320-064A-487C-8D80-2DDDBF632B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5275" y="3372816"/>
                <a:ext cx="663611" cy="663611"/>
              </a:xfrm>
              <a:prstGeom prst="rect">
                <a:avLst/>
              </a:prstGeom>
            </p:spPr>
          </p:pic>
        </p:grpSp>
        <p:grpSp>
          <p:nvGrpSpPr>
            <p:cNvPr id="12" name="组合 11">
              <a:extLst>
                <a:ext uri="{FF2B5EF4-FFF2-40B4-BE49-F238E27FC236}">
                  <a16:creationId xmlns:a16="http://schemas.microsoft.com/office/drawing/2014/main" id="{55E6815E-1C2B-4C26-9298-445203BD85C2}"/>
                </a:ext>
              </a:extLst>
            </p:cNvPr>
            <p:cNvGrpSpPr/>
            <p:nvPr/>
          </p:nvGrpSpPr>
          <p:grpSpPr>
            <a:xfrm>
              <a:off x="3867615" y="3678044"/>
              <a:ext cx="1249800" cy="555699"/>
              <a:chOff x="5024630" y="3334156"/>
              <a:chExt cx="1666400" cy="740932"/>
            </a:xfrm>
          </p:grpSpPr>
          <p:sp>
            <p:nvSpPr>
              <p:cNvPr id="6" name="文本框 5">
                <a:extLst>
                  <a:ext uri="{FF2B5EF4-FFF2-40B4-BE49-F238E27FC236}">
                    <a16:creationId xmlns:a16="http://schemas.microsoft.com/office/drawing/2014/main" id="{EB0F72F3-C8BB-49B5-BFD6-1FBA1F580A20}"/>
                  </a:ext>
                </a:extLst>
              </p:cNvPr>
              <p:cNvSpPr txBox="1"/>
              <p:nvPr/>
            </p:nvSpPr>
            <p:spPr>
              <a:xfrm>
                <a:off x="5752246" y="3572432"/>
                <a:ext cx="938784" cy="451405"/>
              </a:xfrm>
              <a:prstGeom prst="rect">
                <a:avLst/>
              </a:prstGeom>
              <a:noFill/>
            </p:spPr>
            <p:txBody>
              <a:bodyPr wrap="square" rtlCol="0">
                <a:spAutoFit/>
              </a:bodyPr>
              <a:lstStyle/>
              <a:p>
                <a:pPr algn="ctr"/>
                <a:r>
                  <a:rPr lang="zh-CN" altLang="en-US" sz="1600" b="1" dirty="0">
                    <a:solidFill>
                      <a:srgbClr val="4C157D"/>
                    </a:solidFill>
                    <a:latin typeface="微软雅黑" panose="020B0503020204020204" pitchFamily="34" charset="-122"/>
                    <a:ea typeface="微软雅黑" panose="020B0503020204020204" pitchFamily="34" charset="-122"/>
                    <a:sym typeface="Helvetica Light"/>
                  </a:rPr>
                  <a:t>治疗</a:t>
                </a:r>
              </a:p>
            </p:txBody>
          </p:sp>
          <p:pic>
            <p:nvPicPr>
              <p:cNvPr id="10" name="图片 9">
                <a:extLst>
                  <a:ext uri="{FF2B5EF4-FFF2-40B4-BE49-F238E27FC236}">
                    <a16:creationId xmlns:a16="http://schemas.microsoft.com/office/drawing/2014/main" id="{5A412612-E73F-4045-8140-9B57FD72D0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4630" y="3334156"/>
                <a:ext cx="740932" cy="740932"/>
              </a:xfrm>
              <a:prstGeom prst="rect">
                <a:avLst/>
              </a:prstGeom>
            </p:spPr>
          </p:pic>
        </p:grpSp>
        <p:sp>
          <p:nvSpPr>
            <p:cNvPr id="27" name="箭头: 右 26">
              <a:extLst>
                <a:ext uri="{FF2B5EF4-FFF2-40B4-BE49-F238E27FC236}">
                  <a16:creationId xmlns:a16="http://schemas.microsoft.com/office/drawing/2014/main" id="{6F5473E5-8A1F-40D4-A48C-6B3EB16D8299}"/>
                </a:ext>
              </a:extLst>
            </p:cNvPr>
            <p:cNvSpPr/>
            <p:nvPr/>
          </p:nvSpPr>
          <p:spPr>
            <a:xfrm>
              <a:off x="945445" y="4239379"/>
              <a:ext cx="7253110" cy="300083"/>
            </a:xfrm>
            <a:prstGeom prst="rightArrow">
              <a:avLst>
                <a:gd name="adj1" fmla="val 50000"/>
                <a:gd name="adj2" fmla="val 110943"/>
              </a:avLst>
            </a:prstGeom>
            <a:solidFill>
              <a:srgbClr val="4C1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extLst>
      <p:ext uri="{BB962C8B-B14F-4D97-AF65-F5344CB8AC3E}">
        <p14:creationId xmlns:p14="http://schemas.microsoft.com/office/powerpoint/2010/main" val="104071237"/>
      </p:ext>
    </p:extLst>
  </p:cSld>
  <p:clrMapOvr>
    <a:masterClrMapping/>
  </p:clrMapOvr>
</p:sld>
</file>

<file path=ppt/theme/theme1.xml><?xml version="1.0" encoding="utf-8"?>
<a:theme xmlns:a="http://schemas.openxmlformats.org/drawingml/2006/main" name="纽迪希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纽迪希亚" id="{4FA610C9-B1B4-4610-AD9C-906E242497FF}" vid="{7754F8D1-9443-485A-AB60-B0B0311E297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纽迪希亚</Template>
  <TotalTime>10026</TotalTime>
  <Words>2916</Words>
  <Application>Microsoft Office PowerPoint</Application>
  <PresentationFormat>On-screen Show (4:3)</PresentationFormat>
  <Paragraphs>236</Paragraphs>
  <Slides>26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Helvetica Light</vt:lpstr>
      <vt:lpstr>微软雅黑</vt:lpstr>
      <vt:lpstr>等线</vt:lpstr>
      <vt:lpstr>等线 Light</vt:lpstr>
      <vt:lpstr>Arial</vt:lpstr>
      <vt:lpstr>Calibri</vt:lpstr>
      <vt:lpstr>Times New Roman</vt:lpstr>
      <vt:lpstr>Wingdings</vt:lpstr>
      <vt:lpstr>纽迪希亚</vt:lpstr>
      <vt:lpstr>PowerPoint Presentation</vt:lpstr>
      <vt:lpstr>目录</vt:lpstr>
      <vt:lpstr>牛奶蛋白过敏是婴幼儿常见的食物过敏性疾病</vt:lpstr>
      <vt:lpstr>父母需重点关注婴幼儿牛奶蛋白过敏</vt:lpstr>
      <vt:lpstr>牛奶蛋白过敏常见误区——与其他疾病混淆</vt:lpstr>
      <vt:lpstr>牛奶蛋白过敏常见误区——治疗过程过短</vt:lpstr>
      <vt:lpstr>胃肠道症状是牛奶蛋白过敏重要的临床表现之一</vt:lpstr>
      <vt:lpstr>PowerPoint Presentation</vt:lpstr>
      <vt:lpstr>牛奶蛋白过敏需要长期的营养管理</vt:lpstr>
      <vt:lpstr>诊断期间需要回避牛奶蛋白的摄入</vt:lpstr>
      <vt:lpstr>氨基酸配方奶可作为诊断期间的替代配方</vt:lpstr>
      <vt:lpstr>氨基酸配方奶与其他配方奶的区别</vt:lpstr>
      <vt:lpstr>注册是国家对特医食品的规定，通过注册的特医食品，质量及品质由国家级相关部门层层把关</vt:lpstr>
      <vt:lpstr>PowerPoint Presentation</vt:lpstr>
      <vt:lpstr>治疗期间严格回避牛奶蛋白，选择氨基酸配方奶喂养</vt:lpstr>
      <vt:lpstr>PowerPoint Presentation</vt:lpstr>
      <vt:lpstr>PowerPoint Presentation</vt:lpstr>
      <vt:lpstr>PowerPoint Presentation</vt:lpstr>
      <vt:lpstr>PowerPoint Presentation</vt:lpstr>
      <vt:lpstr>喂养氨基酸配方奶6个月后进入恢复期，考虑引入牛奶蛋白</vt:lpstr>
      <vt:lpstr>PowerPoint Presentation</vt:lpstr>
      <vt:lpstr>牛奶蛋白过敏宝宝需要注重家庭护理</vt:lpstr>
      <vt:lpstr>牛奶蛋白过敏宝宝腹泻护理方法</vt:lpstr>
      <vt:lpstr>牛奶蛋白过敏宝宝便秘护理方法</vt:lpstr>
      <vt:lpstr>PowerPoint Presentation</vt:lpstr>
      <vt:lpstr>总结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如何给宝宝测量身长体重和评估</dc:title>
  <dc:creator>Sally Chen</dc:creator>
  <cp:lastModifiedBy>LU Lois</cp:lastModifiedBy>
  <cp:revision>369</cp:revision>
  <dcterms:created xsi:type="dcterms:W3CDTF">2017-12-20T07:42:00Z</dcterms:created>
  <dcterms:modified xsi:type="dcterms:W3CDTF">2018-12-24T08:09:28Z</dcterms:modified>
</cp:coreProperties>
</file>