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318" r:id="rId2"/>
    <p:sldId id="317" r:id="rId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fang Chen" initials="YC" lastIdx="4" clrIdx="0"/>
  <p:cmAuthor id="1" name="LU Lois" initials="LL" lastIdx="1" clrIdx="1"/>
  <p:cmAuthor id="2" name="Sally Chen" initials="SC" lastIdx="5" clrIdx="2">
    <p:extLst/>
  </p:cmAuthor>
  <p:cmAuthor id="3" name="HE Jojo" initials="HJ" lastIdx="7" clrIdx="3">
    <p:extLst>
      <p:ext uri="{19B8F6BF-5375-455C-9EA6-DF929625EA0E}">
        <p15:presenceInfo xmlns:p15="http://schemas.microsoft.com/office/powerpoint/2012/main" userId="S-1-5-21-3584382214-856458940-583358966-658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66FF"/>
    <a:srgbClr val="FF00FF"/>
    <a:srgbClr val="48157D"/>
    <a:srgbClr val="E57E9C"/>
    <a:srgbClr val="4C157D"/>
    <a:srgbClr val="F4D6D6"/>
    <a:srgbClr val="F6E2E3"/>
    <a:srgbClr val="EA809E"/>
    <a:srgbClr val="D3C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579" autoAdjust="0"/>
  </p:normalViewPr>
  <p:slideViewPr>
    <p:cSldViewPr snapToGrid="0">
      <p:cViewPr varScale="1">
        <p:scale>
          <a:sx n="68" d="100"/>
          <a:sy n="68" d="100"/>
        </p:scale>
        <p:origin x="76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A2EA5-52D9-43A6-83F6-AFF8ED6377B6}" type="datetimeFigureOut">
              <a:rPr lang="zh-CN" altLang="en-US" smtClean="0"/>
              <a:pPr/>
              <a:t>2018/12/24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6CBCB-C956-47FD-8988-A9CA2E3D1A3E}" type="slidenum">
              <a:rPr lang="zh-CN" altLang="en-US" smtClean="0"/>
              <a:pPr/>
              <a:t>‹#›</a:t>
            </a:fld>
            <a:endParaRPr lang="zh-CN" altLang="en-US"/>
          </a:p>
        </p:txBody>
      </p:sp>
    </p:spTree>
    <p:extLst>
      <p:ext uri="{BB962C8B-B14F-4D97-AF65-F5344CB8AC3E}">
        <p14:creationId xmlns:p14="http://schemas.microsoft.com/office/powerpoint/2010/main" val="82681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9FE514-3284-4557-95DE-A67749C85937}"/>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3A6A80C-EE62-41E6-A560-A161AD64FF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BB56670-D622-4052-AD9F-141FFA5BF786}"/>
              </a:ext>
            </a:extLst>
          </p:cNvPr>
          <p:cNvSpPr>
            <a:spLocks noGrp="1"/>
          </p:cNvSpPr>
          <p:nvPr>
            <p:ph type="dt" sz="half" idx="10"/>
          </p:nvPr>
        </p:nvSpPr>
        <p:spPr/>
        <p:txBody>
          <a:bodyPr/>
          <a:lstStyle/>
          <a:p>
            <a:fld id="{0F3C3E70-85C2-4D3B-94EE-31FF817531F5}" type="datetimeFigureOut">
              <a:rPr lang="zh-CN" altLang="en-US" smtClean="0"/>
              <a:pPr/>
              <a:t>2018/12/24</a:t>
            </a:fld>
            <a:endParaRPr lang="zh-CN" altLang="en-US"/>
          </a:p>
        </p:txBody>
      </p:sp>
      <p:sp>
        <p:nvSpPr>
          <p:cNvPr id="5" name="页脚占位符 4">
            <a:extLst>
              <a:ext uri="{FF2B5EF4-FFF2-40B4-BE49-F238E27FC236}">
                <a16:creationId xmlns:a16="http://schemas.microsoft.com/office/drawing/2014/main" id="{465C75DD-C867-451D-A444-0A74B66046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598F01-8532-4D78-A063-18F6B998ABAE}"/>
              </a:ext>
            </a:extLst>
          </p:cNvPr>
          <p:cNvSpPr>
            <a:spLocks noGrp="1"/>
          </p:cNvSpPr>
          <p:nvPr>
            <p:ph type="sldNum" sz="quarter" idx="12"/>
          </p:nvPr>
        </p:nvSpPr>
        <p:spPr/>
        <p:txBody>
          <a:bodyPr/>
          <a:lstStyle/>
          <a:p>
            <a:fld id="{8DA1B982-292A-41B1-B99B-B9344BBAD9BC}" type="slidenum">
              <a:rPr lang="zh-CN" altLang="en-US" smtClean="0"/>
              <a:pPr/>
              <a:t>‹#›</a:t>
            </a:fld>
            <a:endParaRPr lang="zh-CN" altLang="en-US"/>
          </a:p>
        </p:txBody>
      </p:sp>
      <p:pic>
        <p:nvPicPr>
          <p:cNvPr id="8" name="图片 7">
            <a:extLst>
              <a:ext uri="{FF2B5EF4-FFF2-40B4-BE49-F238E27FC236}">
                <a16:creationId xmlns:a16="http://schemas.microsoft.com/office/drawing/2014/main" id="{5E0E8830-77BE-42A2-B28F-C158012D39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id="{C6C7B2D6-B0A2-4706-87F5-D045AC8FDF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219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791CF-53CB-4825-9015-B9E65EEB6835}"/>
              </a:ext>
            </a:extLst>
          </p:cNvPr>
          <p:cNvSpPr>
            <a:spLocks noGrp="1"/>
          </p:cNvSpPr>
          <p:nvPr>
            <p:ph type="title"/>
          </p:nvPr>
        </p:nvSpPr>
        <p:spPr>
          <a:xfrm>
            <a:off x="628650" y="365126"/>
            <a:ext cx="7886700" cy="934286"/>
          </a:xfrm>
        </p:spPr>
        <p:txBody>
          <a:bodyPr>
            <a:normAutofit/>
          </a:bodyPr>
          <a:lstStyle>
            <a:lvl1pPr algn="ctr">
              <a:defRPr sz="2100" b="1">
                <a:solidFill>
                  <a:srgbClr val="5A2982"/>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日期占位符 2">
            <a:extLst>
              <a:ext uri="{FF2B5EF4-FFF2-40B4-BE49-F238E27FC236}">
                <a16:creationId xmlns:a16="http://schemas.microsoft.com/office/drawing/2014/main" id="{B814CFA8-A06B-4257-93ED-8AE39A514D11}"/>
              </a:ext>
            </a:extLst>
          </p:cNvPr>
          <p:cNvSpPr>
            <a:spLocks noGrp="1"/>
          </p:cNvSpPr>
          <p:nvPr>
            <p:ph type="dt" sz="half" idx="10"/>
          </p:nvPr>
        </p:nvSpPr>
        <p:spPr/>
        <p:txBody>
          <a:bodyPr/>
          <a:lstStyle/>
          <a:p>
            <a:fld id="{0F3C3E70-85C2-4D3B-94EE-31FF817531F5}" type="datetimeFigureOut">
              <a:rPr lang="zh-CN" altLang="en-US" smtClean="0"/>
              <a:pPr/>
              <a:t>2018/12/24</a:t>
            </a:fld>
            <a:endParaRPr lang="zh-CN" altLang="en-US" dirty="0"/>
          </a:p>
        </p:txBody>
      </p:sp>
      <p:sp>
        <p:nvSpPr>
          <p:cNvPr id="4" name="页脚占位符 3">
            <a:extLst>
              <a:ext uri="{FF2B5EF4-FFF2-40B4-BE49-F238E27FC236}">
                <a16:creationId xmlns:a16="http://schemas.microsoft.com/office/drawing/2014/main" id="{A28AC22F-F337-4A5D-A70C-8B2A1AC7292D}"/>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id="{44C01BA1-03F8-4DBD-B79E-B802D7C40648}"/>
              </a:ext>
            </a:extLst>
          </p:cNvPr>
          <p:cNvSpPr>
            <a:spLocks noGrp="1"/>
          </p:cNvSpPr>
          <p:nvPr>
            <p:ph type="sldNum" sz="quarter" idx="12"/>
          </p:nvPr>
        </p:nvSpPr>
        <p:spPr/>
        <p:txBody>
          <a:bodyPr/>
          <a:lstStyle/>
          <a:p>
            <a:fld id="{8DA1B982-292A-41B1-B99B-B9344BBAD9BC}" type="slidenum">
              <a:rPr lang="zh-CN" altLang="en-US" smtClean="0"/>
              <a:pPr/>
              <a:t>‹#›</a:t>
            </a:fld>
            <a:endParaRPr lang="zh-CN" altLang="en-US" dirty="0"/>
          </a:p>
        </p:txBody>
      </p:sp>
      <p:pic>
        <p:nvPicPr>
          <p:cNvPr id="7" name="图片 6">
            <a:extLst>
              <a:ext uri="{FF2B5EF4-FFF2-40B4-BE49-F238E27FC236}">
                <a16:creationId xmlns:a16="http://schemas.microsoft.com/office/drawing/2014/main" id="{083499BC-84AB-40BE-B2F5-7AF2438AE8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842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1981AA-F0B7-45CA-BB04-A9C1A13817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9537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0EA902-76A3-42E5-89C8-1AAE99C11B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DD6BDB0-DE65-402A-81AE-8D4440ADE0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94E94CE-A2BE-4EF2-8100-51F3A7A51E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fld id="{0F3C3E70-85C2-4D3B-94EE-31FF817531F5}" type="datetimeFigureOut">
              <a:rPr lang="zh-CN" altLang="en-US" smtClean="0"/>
              <a:pPr/>
              <a:t>2018/12/24</a:t>
            </a:fld>
            <a:endParaRPr lang="zh-CN" altLang="en-US" dirty="0"/>
          </a:p>
        </p:txBody>
      </p:sp>
      <p:sp>
        <p:nvSpPr>
          <p:cNvPr id="5" name="页脚占位符 4">
            <a:extLst>
              <a:ext uri="{FF2B5EF4-FFF2-40B4-BE49-F238E27FC236}">
                <a16:creationId xmlns:a16="http://schemas.microsoft.com/office/drawing/2014/main" id="{1A216FB6-39B1-4375-94AE-2C9A684BD2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F27699E2-E5CD-42FF-B95F-0ED94B0AB9A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fld id="{8DA1B982-292A-41B1-B99B-B9344BBAD9BC}" type="slidenum">
              <a:rPr lang="zh-CN" altLang="en-US" smtClean="0"/>
              <a:pPr/>
              <a:t>‹#›</a:t>
            </a:fld>
            <a:endParaRPr lang="zh-CN" altLang="en-US" dirty="0"/>
          </a:p>
        </p:txBody>
      </p:sp>
    </p:spTree>
    <p:extLst>
      <p:ext uri="{BB962C8B-B14F-4D97-AF65-F5344CB8AC3E}">
        <p14:creationId xmlns:p14="http://schemas.microsoft.com/office/powerpoint/2010/main" val="144473447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FD62-419C-4876-9D51-40AA6AB84332}"/>
              </a:ext>
            </a:extLst>
          </p:cNvPr>
          <p:cNvSpPr>
            <a:spLocks noGrp="1"/>
          </p:cNvSpPr>
          <p:nvPr>
            <p:ph type="title"/>
          </p:nvPr>
        </p:nvSpPr>
        <p:spPr>
          <a:xfrm>
            <a:off x="542046" y="524199"/>
            <a:ext cx="7886700" cy="934286"/>
          </a:xfrm>
        </p:spPr>
        <p:txBody>
          <a:bodyPr>
            <a:normAutofit fontScale="90000"/>
          </a:bodyPr>
          <a:lstStyle/>
          <a:p>
            <a:pPr algn="l">
              <a:lnSpc>
                <a:spcPct val="150000"/>
              </a:lnSpc>
            </a:pPr>
            <a:r>
              <a:rPr lang="zh-CN" altLang="en-US" sz="2400" kern="0" dirty="0">
                <a:solidFill>
                  <a:srgbClr val="7030A0"/>
                </a:solidFill>
                <a:cs typeface="微软雅黑" panose="020B0503020204020204" pitchFamily="34" charset="-122"/>
              </a:rPr>
              <a:t>注册是国家对特医食品的规定，通过注册的特医食品，质量及品质由国家级相关部门层层把关</a:t>
            </a:r>
            <a:endParaRPr lang="en-US" sz="2400" dirty="0">
              <a:solidFill>
                <a:srgbClr val="7030A0"/>
              </a:solidFill>
            </a:endParaRPr>
          </a:p>
        </p:txBody>
      </p:sp>
      <p:sp>
        <p:nvSpPr>
          <p:cNvPr id="3" name="Arrow: Right 2">
            <a:extLst>
              <a:ext uri="{FF2B5EF4-FFF2-40B4-BE49-F238E27FC236}">
                <a16:creationId xmlns:a16="http://schemas.microsoft.com/office/drawing/2014/main" id="{44710B7E-A55E-4BEF-8082-DC5CA6E0AB0A}"/>
              </a:ext>
            </a:extLst>
          </p:cNvPr>
          <p:cNvSpPr/>
          <p:nvPr/>
        </p:nvSpPr>
        <p:spPr>
          <a:xfrm>
            <a:off x="455442" y="2771335"/>
            <a:ext cx="8233116" cy="267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5579333-4672-4019-8F6A-71B890AE628B}"/>
              </a:ext>
            </a:extLst>
          </p:cNvPr>
          <p:cNvSpPr/>
          <p:nvPr/>
        </p:nvSpPr>
        <p:spPr>
          <a:xfrm>
            <a:off x="455442" y="3819379"/>
            <a:ext cx="1869506"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Calibri" panose="020F0502020204030204" pitchFamily="34" charset="0"/>
              </a:rPr>
              <a:t>特殊医学用途配方食品应当经国务院食品药品监督管理部门注册。</a:t>
            </a:r>
            <a:endParaRPr lang="en-US" sz="1600" dirty="0">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a16="http://schemas.microsoft.com/office/drawing/2014/main" id="{E6A26AB5-2C92-413E-BA95-4E9085550BFE}"/>
              </a:ext>
            </a:extLst>
          </p:cNvPr>
          <p:cNvSpPr/>
          <p:nvPr/>
        </p:nvSpPr>
        <p:spPr>
          <a:xfrm>
            <a:off x="542046" y="2345197"/>
            <a:ext cx="1819729" cy="369332"/>
          </a:xfrm>
          <a:prstGeom prst="rect">
            <a:avLst/>
          </a:prstGeom>
        </p:spPr>
        <p:txBody>
          <a:bodyPr wrap="none">
            <a:spAutoFit/>
          </a:bodyPr>
          <a:lstStyle/>
          <a:p>
            <a:r>
              <a:rPr lang="en-US"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cs typeface="Calibri" panose="020F0502020204030204" pitchFamily="34" charset="0"/>
              </a:rPr>
              <a:t>年</a:t>
            </a:r>
            <a:r>
              <a:rPr 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cs typeface="Calibri" panose="020F0502020204030204" pitchFamily="34" charset="0"/>
              </a:rPr>
              <a:t>月</a:t>
            </a:r>
            <a:r>
              <a:rPr lang="en-US" dirty="0">
                <a:latin typeface="微软雅黑" panose="020B0503020204020204" pitchFamily="34" charset="-122"/>
                <a:ea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cs typeface="Calibri" panose="020F0502020204030204" pitchFamily="34" charset="0"/>
              </a:rPr>
              <a:t>日</a:t>
            </a:r>
            <a:endParaRPr lang="en-US" dirty="0">
              <a:latin typeface="微软雅黑" panose="020B0503020204020204" pitchFamily="34" charset="-122"/>
              <a:ea typeface="微软雅黑" panose="020B0503020204020204" pitchFamily="34" charset="-122"/>
            </a:endParaRPr>
          </a:p>
        </p:txBody>
      </p:sp>
      <p:sp>
        <p:nvSpPr>
          <p:cNvPr id="6" name="Rectangle 5">
            <a:extLst>
              <a:ext uri="{FF2B5EF4-FFF2-40B4-BE49-F238E27FC236}">
                <a16:creationId xmlns:a16="http://schemas.microsoft.com/office/drawing/2014/main" id="{4297BD32-A5E5-4FB6-A9B2-D54CBE24604F}"/>
              </a:ext>
            </a:extLst>
          </p:cNvPr>
          <p:cNvSpPr/>
          <p:nvPr/>
        </p:nvSpPr>
        <p:spPr>
          <a:xfrm>
            <a:off x="3156204" y="3904326"/>
            <a:ext cx="2074985" cy="1323439"/>
          </a:xfrm>
          <a:prstGeom prst="rect">
            <a:avLst/>
          </a:prstGeom>
        </p:spPr>
        <p:txBody>
          <a:bodyPr wrap="square">
            <a:spAutoFit/>
          </a:bodyPr>
          <a:lstStyle/>
          <a:p>
            <a:pPr algn="just"/>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rPr>
              <a:t>在中国境内生产销售和进口的特殊医学用途配方食品需进行注册管理。</a:t>
            </a:r>
            <a:endParaRPr lang="en-US" altLang="zh-CN" sz="1600" kern="0" dirty="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Rectangle 6">
            <a:extLst>
              <a:ext uri="{FF2B5EF4-FFF2-40B4-BE49-F238E27FC236}">
                <a16:creationId xmlns:a16="http://schemas.microsoft.com/office/drawing/2014/main" id="{A827A353-7E63-41EE-8ED5-5E9670FA1B8C}"/>
              </a:ext>
            </a:extLst>
          </p:cNvPr>
          <p:cNvSpPr/>
          <p:nvPr/>
        </p:nvSpPr>
        <p:spPr>
          <a:xfrm>
            <a:off x="3468073" y="2358480"/>
            <a:ext cx="1685077" cy="369332"/>
          </a:xfrm>
          <a:prstGeom prst="rect">
            <a:avLst/>
          </a:prstGeom>
        </p:spPr>
        <p:txBody>
          <a:bodyPr wrap="none">
            <a:spAutoFit/>
          </a:bodyPr>
          <a:lstStyle/>
          <a:p>
            <a:r>
              <a:rPr lang="en-US" kern="0" dirty="0">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年</a:t>
            </a:r>
            <a:r>
              <a:rPr lang="en-US" kern="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月</a:t>
            </a:r>
            <a:r>
              <a:rPr lang="en-US" kern="0" dirty="0">
                <a:latin typeface="微软雅黑" panose="020B0503020204020204" pitchFamily="34" charset="-122"/>
                <a:ea typeface="微软雅黑" panose="020B0503020204020204" pitchFamily="34" charset="-122"/>
                <a:cs typeface="微软雅黑" panose="020B0503020204020204" pitchFamily="34" charset="-122"/>
              </a:rPr>
              <a:t>7</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日</a:t>
            </a:r>
            <a:endParaRPr lang="en-US" dirty="0">
              <a:latin typeface="微软雅黑" panose="020B0503020204020204" pitchFamily="34" charset="-122"/>
              <a:ea typeface="微软雅黑" panose="020B0503020204020204" pitchFamily="34" charset="-122"/>
            </a:endParaRPr>
          </a:p>
        </p:txBody>
      </p:sp>
      <p:sp>
        <p:nvSpPr>
          <p:cNvPr id="8" name="Rectangle 7">
            <a:extLst>
              <a:ext uri="{FF2B5EF4-FFF2-40B4-BE49-F238E27FC236}">
                <a16:creationId xmlns:a16="http://schemas.microsoft.com/office/drawing/2014/main" id="{C34F8F23-E080-4289-842B-8B5212C76DA7}"/>
              </a:ext>
            </a:extLst>
          </p:cNvPr>
          <p:cNvSpPr/>
          <p:nvPr/>
        </p:nvSpPr>
        <p:spPr>
          <a:xfrm>
            <a:off x="6259448" y="2368663"/>
            <a:ext cx="1685077"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a:t>
            </a:r>
            <a:endParaRPr lang="en-US" dirty="0">
              <a:latin typeface="微软雅黑" panose="020B0503020204020204" pitchFamily="34" charset="-122"/>
              <a:ea typeface="微软雅黑" panose="020B0503020204020204" pitchFamily="34" charset="-122"/>
            </a:endParaRPr>
          </a:p>
        </p:txBody>
      </p:sp>
      <p:sp>
        <p:nvSpPr>
          <p:cNvPr id="9" name="Rectangle 8">
            <a:extLst>
              <a:ext uri="{FF2B5EF4-FFF2-40B4-BE49-F238E27FC236}">
                <a16:creationId xmlns:a16="http://schemas.microsoft.com/office/drawing/2014/main" id="{04928BB8-D72A-4B30-84CB-DBE5957520E3}"/>
              </a:ext>
            </a:extLst>
          </p:cNvPr>
          <p:cNvSpPr/>
          <p:nvPr/>
        </p:nvSpPr>
        <p:spPr>
          <a:xfrm>
            <a:off x="6029034" y="3176317"/>
            <a:ext cx="2569992" cy="1200329"/>
          </a:xfrm>
          <a:prstGeom prst="rect">
            <a:avLst/>
          </a:prstGeom>
        </p:spPr>
        <p:txBody>
          <a:bodyPr wrap="square">
            <a:spAutoFit/>
          </a:bodyPr>
          <a:lstStyle/>
          <a:p>
            <a:pPr algn="just"/>
            <a:r>
              <a:rPr lang="zh-CN" altLang="en-US" b="1" dirty="0">
                <a:solidFill>
                  <a:srgbClr val="FF0066"/>
                </a:solidFill>
              </a:rPr>
              <a:t>没有注册</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的特医食品生产日期在</a:t>
            </a:r>
            <a:r>
              <a:rPr lang="en-US" altLang="zh-CN" kern="0" dirty="0">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kern="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kern="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日后的</a:t>
            </a:r>
            <a:r>
              <a:rPr lang="zh-CN" altLang="en-US" b="1" dirty="0">
                <a:solidFill>
                  <a:srgbClr val="FF0066"/>
                </a:solidFill>
              </a:rPr>
              <a:t>不能在中国市场销售。</a:t>
            </a:r>
            <a:endParaRPr lang="en-US" altLang="zh-CN" b="1" dirty="0">
              <a:solidFill>
                <a:srgbClr val="FF0066"/>
              </a:solidFill>
            </a:endParaRPr>
          </a:p>
        </p:txBody>
      </p:sp>
      <p:sp>
        <p:nvSpPr>
          <p:cNvPr id="10" name="Rectangle 9">
            <a:extLst>
              <a:ext uri="{FF2B5EF4-FFF2-40B4-BE49-F238E27FC236}">
                <a16:creationId xmlns:a16="http://schemas.microsoft.com/office/drawing/2014/main" id="{A280C120-564B-4C17-8286-A87B670F5B99}"/>
              </a:ext>
            </a:extLst>
          </p:cNvPr>
          <p:cNvSpPr/>
          <p:nvPr/>
        </p:nvSpPr>
        <p:spPr>
          <a:xfrm>
            <a:off x="542046" y="3232402"/>
            <a:ext cx="1696298" cy="307777"/>
          </a:xfrm>
          <a:prstGeom prst="rect">
            <a:avLst/>
          </a:prstGeom>
          <a:solidFill>
            <a:schemeClr val="accent1">
              <a:lumMod val="20000"/>
              <a:lumOff val="80000"/>
            </a:schemeClr>
          </a:solid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Calibri" panose="020F0502020204030204" pitchFamily="34" charset="0"/>
              </a:rPr>
              <a:t>第二十一号主席令</a:t>
            </a:r>
            <a:endParaRPr lang="en-US" sz="1400" dirty="0">
              <a:latin typeface="微软雅黑" panose="020B0503020204020204" pitchFamily="34" charset="-122"/>
              <a:ea typeface="微软雅黑" panose="020B0503020204020204" pitchFamily="34" charset="-122"/>
            </a:endParaRPr>
          </a:p>
        </p:txBody>
      </p:sp>
      <p:sp>
        <p:nvSpPr>
          <p:cNvPr id="12" name="Rectangle 11">
            <a:extLst>
              <a:ext uri="{FF2B5EF4-FFF2-40B4-BE49-F238E27FC236}">
                <a16:creationId xmlns:a16="http://schemas.microsoft.com/office/drawing/2014/main" id="{10238080-9530-4407-9806-9E86913A49BE}"/>
              </a:ext>
            </a:extLst>
          </p:cNvPr>
          <p:cNvSpPr/>
          <p:nvPr/>
        </p:nvSpPr>
        <p:spPr>
          <a:xfrm>
            <a:off x="3198643" y="3125668"/>
            <a:ext cx="2074984" cy="738664"/>
          </a:xfrm>
          <a:prstGeom prst="rect">
            <a:avLst/>
          </a:prstGeom>
          <a:solidFill>
            <a:schemeClr val="accent1">
              <a:lumMod val="20000"/>
              <a:lumOff val="80000"/>
            </a:schemeClr>
          </a:solid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Calibri" panose="020F0502020204030204" pitchFamily="34" charset="0"/>
              </a:rPr>
              <a:t>国家市场监督管理总局</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特殊医学用途配方食品注册管理办法</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endParaRPr lang="en-US" sz="1400" dirty="0">
              <a:latin typeface="微软雅黑" panose="020B0503020204020204" pitchFamily="34" charset="-122"/>
              <a:ea typeface="微软雅黑" panose="020B0503020204020204" pitchFamily="34" charset="-122"/>
            </a:endParaRPr>
          </a:p>
        </p:txBody>
      </p:sp>
      <p:sp>
        <p:nvSpPr>
          <p:cNvPr id="11" name="Rectangle 10">
            <a:extLst>
              <a:ext uri="{FF2B5EF4-FFF2-40B4-BE49-F238E27FC236}">
                <a16:creationId xmlns:a16="http://schemas.microsoft.com/office/drawing/2014/main" id="{D6E1CE06-3B43-4D29-8158-6D904FE9ED8E}"/>
              </a:ext>
            </a:extLst>
          </p:cNvPr>
          <p:cNvSpPr/>
          <p:nvPr/>
        </p:nvSpPr>
        <p:spPr>
          <a:xfrm>
            <a:off x="515187" y="5227765"/>
            <a:ext cx="7357017"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特医注册通过是</a:t>
            </a:r>
            <a:r>
              <a:rPr lang="zh-CN" altLang="en-US" b="1" dirty="0">
                <a:solidFill>
                  <a:srgbClr val="FF0066"/>
                </a:solidFill>
                <a:latin typeface="微软雅黑" panose="020B0503020204020204" pitchFamily="34" charset="-122"/>
                <a:ea typeface="微软雅黑" panose="020B0503020204020204" pitchFamily="34" charset="-122"/>
              </a:rPr>
              <a:t>品质和安全的保证</a:t>
            </a:r>
            <a:r>
              <a:rPr lang="zh-CN" altLang="en-US" b="1" dirty="0">
                <a:latin typeface="微软雅黑" panose="020B0503020204020204" pitchFamily="34" charset="-122"/>
                <a:ea typeface="微软雅黑" panose="020B0503020204020204" pitchFamily="34" charset="-122"/>
              </a:rPr>
              <a:t>，妈妈买得放心，给宝宝吃得安心。</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793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F7AE44-6602-47CD-AE8D-5A4412C09F4B}"/>
              </a:ext>
            </a:extLst>
          </p:cNvPr>
          <p:cNvPicPr>
            <a:picLocks noChangeAspect="1"/>
          </p:cNvPicPr>
          <p:nvPr/>
        </p:nvPicPr>
        <p:blipFill>
          <a:blip r:embed="rId2"/>
          <a:stretch>
            <a:fillRect/>
          </a:stretch>
        </p:blipFill>
        <p:spPr>
          <a:xfrm>
            <a:off x="3042330" y="2853329"/>
            <a:ext cx="2513395" cy="3379670"/>
          </a:xfrm>
          <a:prstGeom prst="rect">
            <a:avLst/>
          </a:prstGeom>
        </p:spPr>
      </p:pic>
      <p:sp>
        <p:nvSpPr>
          <p:cNvPr id="13" name="Speech Bubble: Oval 12">
            <a:extLst>
              <a:ext uri="{FF2B5EF4-FFF2-40B4-BE49-F238E27FC236}">
                <a16:creationId xmlns:a16="http://schemas.microsoft.com/office/drawing/2014/main" id="{621D037E-3A30-41F6-93A4-2268967CC726}"/>
              </a:ext>
            </a:extLst>
          </p:cNvPr>
          <p:cNvSpPr/>
          <p:nvPr/>
        </p:nvSpPr>
        <p:spPr>
          <a:xfrm>
            <a:off x="6127159" y="3193366"/>
            <a:ext cx="2513395" cy="1397527"/>
          </a:xfrm>
          <a:prstGeom prst="wedgeEllipseCallout">
            <a:avLst>
              <a:gd name="adj1" fmla="val -124391"/>
              <a:gd name="adj2" fmla="val 559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FDFB193-29F3-41E1-820B-375AF877CC62}"/>
              </a:ext>
            </a:extLst>
          </p:cNvPr>
          <p:cNvSpPr txBox="1"/>
          <p:nvPr/>
        </p:nvSpPr>
        <p:spPr>
          <a:xfrm>
            <a:off x="628650" y="899220"/>
            <a:ext cx="2018501" cy="369332"/>
          </a:xfrm>
          <a:prstGeom prst="rect">
            <a:avLst/>
          </a:prstGeom>
          <a:solidFill>
            <a:schemeClr val="accent1">
              <a:lumMod val="20000"/>
              <a:lumOff val="80000"/>
            </a:schemeClr>
          </a:solidFill>
        </p:spPr>
        <p:txBody>
          <a:bodyPr wrap="none" rtlCol="0">
            <a:spAutoFit/>
          </a:bodyPr>
          <a:lstStyle/>
          <a:p>
            <a:r>
              <a:rPr lang="en-US" b="1" dirty="0">
                <a:latin typeface="微软雅黑" panose="020B0503020204020204" pitchFamily="34" charset="-122"/>
                <a:ea typeface="微软雅黑" panose="020B0503020204020204" pitchFamily="34" charset="-122"/>
              </a:rPr>
              <a:t>2017</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29</a:t>
            </a:r>
            <a:r>
              <a:rPr lang="zh-CN" altLang="en-US" b="1" dirty="0">
                <a:latin typeface="微软雅黑" panose="020B0503020204020204" pitchFamily="34" charset="-122"/>
                <a:ea typeface="微软雅黑" panose="020B0503020204020204" pitchFamily="34" charset="-122"/>
              </a:rPr>
              <a:t>日</a:t>
            </a:r>
            <a:endParaRPr lang="en-US" b="1" dirty="0">
              <a:latin typeface="微软雅黑" panose="020B0503020204020204" pitchFamily="34" charset="-122"/>
              <a:ea typeface="微软雅黑" panose="020B0503020204020204" pitchFamily="34" charset="-122"/>
            </a:endParaRPr>
          </a:p>
        </p:txBody>
      </p:sp>
      <p:sp>
        <p:nvSpPr>
          <p:cNvPr id="7" name="Rectangle 6">
            <a:extLst>
              <a:ext uri="{FF2B5EF4-FFF2-40B4-BE49-F238E27FC236}">
                <a16:creationId xmlns:a16="http://schemas.microsoft.com/office/drawing/2014/main" id="{8809939A-C4E8-45FC-9DCA-28C6E1587BF4}"/>
              </a:ext>
            </a:extLst>
          </p:cNvPr>
          <p:cNvSpPr/>
          <p:nvPr/>
        </p:nvSpPr>
        <p:spPr>
          <a:xfrm>
            <a:off x="628650" y="1343778"/>
            <a:ext cx="7600950" cy="923330"/>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纽康特：首批获得中国特殊医学用途配方注册的氨基酸配方，并且获得尾号为</a:t>
            </a:r>
            <a:r>
              <a:rPr lang="en-US" altLang="zh-CN" b="1" dirty="0">
                <a:solidFill>
                  <a:srgbClr val="FF0066"/>
                </a:solidFill>
                <a:latin typeface="微软雅黑" panose="020B0503020204020204" pitchFamily="34" charset="-122"/>
                <a:ea typeface="微软雅黑" panose="020B0503020204020204" pitchFamily="34" charset="-122"/>
              </a:rPr>
              <a:t>001</a:t>
            </a:r>
            <a:r>
              <a:rPr lang="zh-CN" altLang="en-US" b="1" dirty="0">
                <a:solidFill>
                  <a:srgbClr val="FF0066"/>
                </a:solidFill>
                <a:latin typeface="微软雅黑" panose="020B0503020204020204" pitchFamily="34" charset="-122"/>
                <a:ea typeface="微软雅黑" panose="020B0503020204020204" pitchFamily="34" charset="-122"/>
              </a:rPr>
              <a:t>注册号</a:t>
            </a:r>
            <a:endParaRPr lang="en-US" altLang="zh-CN" b="1" dirty="0">
              <a:solidFill>
                <a:srgbClr val="FF0066"/>
              </a:solidFill>
              <a:latin typeface="微软雅黑" panose="020B0503020204020204" pitchFamily="34" charset="-122"/>
              <a:ea typeface="微软雅黑" panose="020B0503020204020204" pitchFamily="34" charset="-122"/>
            </a:endParaRPr>
          </a:p>
          <a:p>
            <a:endParaRPr lang="en-US" altLang="zh-CN" b="1" dirty="0">
              <a:solidFill>
                <a:srgbClr val="FF0066"/>
              </a:solidFill>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0037B60D-292E-4B34-BA96-E024D91656BD}"/>
              </a:ext>
            </a:extLst>
          </p:cNvPr>
          <p:cNvPicPr>
            <a:picLocks noChangeAspect="1"/>
          </p:cNvPicPr>
          <p:nvPr/>
        </p:nvPicPr>
        <p:blipFill>
          <a:blip r:embed="rId3"/>
          <a:stretch>
            <a:fillRect/>
          </a:stretch>
        </p:blipFill>
        <p:spPr>
          <a:xfrm>
            <a:off x="628650" y="2858015"/>
            <a:ext cx="2413680" cy="3417758"/>
          </a:xfrm>
          <a:prstGeom prst="rect">
            <a:avLst/>
          </a:prstGeom>
        </p:spPr>
      </p:pic>
      <p:pic>
        <p:nvPicPr>
          <p:cNvPr id="12" name="Picture 11">
            <a:extLst>
              <a:ext uri="{FF2B5EF4-FFF2-40B4-BE49-F238E27FC236}">
                <a16:creationId xmlns:a16="http://schemas.microsoft.com/office/drawing/2014/main" id="{5C8D1368-DE2D-48A2-B7B9-1025D79DBAD5}"/>
              </a:ext>
            </a:extLst>
          </p:cNvPr>
          <p:cNvPicPr>
            <a:picLocks noChangeAspect="1"/>
          </p:cNvPicPr>
          <p:nvPr/>
        </p:nvPicPr>
        <p:blipFill>
          <a:blip r:embed="rId4"/>
          <a:stretch>
            <a:fillRect/>
          </a:stretch>
        </p:blipFill>
        <p:spPr>
          <a:xfrm>
            <a:off x="6412908" y="3755026"/>
            <a:ext cx="2102442" cy="424125"/>
          </a:xfrm>
          <a:prstGeom prst="rect">
            <a:avLst/>
          </a:prstGeom>
        </p:spPr>
      </p:pic>
    </p:spTree>
    <p:extLst>
      <p:ext uri="{BB962C8B-B14F-4D97-AF65-F5344CB8AC3E}">
        <p14:creationId xmlns:p14="http://schemas.microsoft.com/office/powerpoint/2010/main" val="3481806282"/>
      </p:ext>
    </p:extLst>
  </p:cSld>
  <p:clrMapOvr>
    <a:masterClrMapping/>
  </p:clrMapOvr>
</p:sld>
</file>

<file path=ppt/theme/theme1.xml><?xml version="1.0" encoding="utf-8"?>
<a:theme xmlns:a="http://schemas.openxmlformats.org/drawingml/2006/main" name="纽迪希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纽迪希亚" id="{4FA610C9-B1B4-4610-AD9C-906E242497FF}" vid="{7754F8D1-9443-485A-AB60-B0B0311E297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纽迪希亚</Template>
  <TotalTime>11597</TotalTime>
  <Words>166</Words>
  <Application>Microsoft Office PowerPoint</Application>
  <PresentationFormat>On-screen Show (4:3)</PresentationFormat>
  <Paragraphs>12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等线 Light</vt:lpstr>
      <vt:lpstr>Arial</vt:lpstr>
      <vt:lpstr>Calibri</vt:lpstr>
      <vt:lpstr>微软雅黑</vt:lpstr>
      <vt:lpstr>等线</vt:lpstr>
      <vt:lpstr>纽迪希亚</vt:lpstr>
      <vt:lpstr>注册是国家对特医食品的规定，通过注册的特医食品，质量及品质由国家级相关部门层层把关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如何给宝宝测量身长体重和评估</dc:title>
  <dc:creator>Sally Chen</dc:creator>
  <cp:lastModifiedBy>LU Lois</cp:lastModifiedBy>
  <cp:revision>389</cp:revision>
  <dcterms:created xsi:type="dcterms:W3CDTF">2017-12-20T07:42:00Z</dcterms:created>
  <dcterms:modified xsi:type="dcterms:W3CDTF">2018-12-24T07:10:25Z</dcterms:modified>
</cp:coreProperties>
</file>